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257" r:id="rId3"/>
    <p:sldId id="258" r:id="rId4"/>
    <p:sldId id="259" r:id="rId5"/>
    <p:sldId id="261" r:id="rId6"/>
    <p:sldId id="262" r:id="rId7"/>
    <p:sldId id="260"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5" r:id="rId58"/>
    <p:sldId id="316" r:id="rId59"/>
    <p:sldId id="317" r:id="rId60"/>
    <p:sldId id="318" r:id="rId61"/>
    <p:sldId id="320" r:id="rId62"/>
    <p:sldId id="323" r:id="rId63"/>
    <p:sldId id="328" r:id="rId64"/>
    <p:sldId id="329" r:id="rId65"/>
    <p:sldId id="332" r:id="rId66"/>
    <p:sldId id="336" r:id="rId67"/>
    <p:sldId id="339"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8815" autoAdjust="0"/>
  </p:normalViewPr>
  <p:slideViewPr>
    <p:cSldViewPr snapToGrid="0">
      <p:cViewPr varScale="1">
        <p:scale>
          <a:sx n="59" d="100"/>
          <a:sy n="59" d="100"/>
        </p:scale>
        <p:origin x="4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A1872-BC7C-427C-B07E-76125B4BB4BE}" type="datetimeFigureOut">
              <a:rPr lang="en-US" smtClean="0"/>
              <a:t>31-Mar-16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A33F-4D88-4CF7-8EB2-C4870AA5AC8E}" type="slidenum">
              <a:rPr lang="en-US" smtClean="0"/>
              <a:t>‹#›</a:t>
            </a:fld>
            <a:endParaRPr lang="en-US"/>
          </a:p>
        </p:txBody>
      </p:sp>
    </p:spTree>
    <p:extLst>
      <p:ext uri="{BB962C8B-B14F-4D97-AF65-F5344CB8AC3E}">
        <p14:creationId xmlns:p14="http://schemas.microsoft.com/office/powerpoint/2010/main" val="1895452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883F1238-58B3-4583-AD0F-67DF09E2A42D}" type="slidenum">
              <a:rPr lang="en-US"/>
              <a:pPr/>
              <a:t>23</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GB" dirty="0" smtClean="0">
              <a:latin typeface="Arial" charset="0"/>
            </a:endParaRPr>
          </a:p>
        </p:txBody>
      </p:sp>
    </p:spTree>
    <p:extLst>
      <p:ext uri="{BB962C8B-B14F-4D97-AF65-F5344CB8AC3E}">
        <p14:creationId xmlns:p14="http://schemas.microsoft.com/office/powerpoint/2010/main" val="4290837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A4B3269-2BE4-4103-A426-580F19CB6D31}" type="slidenum">
              <a:rPr lang="en-US"/>
              <a:pPr/>
              <a:t>32</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GB" smtClean="0">
              <a:latin typeface="Arial" charset="0"/>
            </a:endParaRPr>
          </a:p>
        </p:txBody>
      </p:sp>
    </p:spTree>
    <p:extLst>
      <p:ext uri="{BB962C8B-B14F-4D97-AF65-F5344CB8AC3E}">
        <p14:creationId xmlns:p14="http://schemas.microsoft.com/office/powerpoint/2010/main" val="2871316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2A33F-4D88-4CF7-8EB2-C4870AA5AC8E}" type="slidenum">
              <a:rPr lang="en-US" smtClean="0"/>
              <a:t>33</a:t>
            </a:fld>
            <a:endParaRPr lang="en-US"/>
          </a:p>
        </p:txBody>
      </p:sp>
    </p:spTree>
    <p:extLst>
      <p:ext uri="{BB962C8B-B14F-4D97-AF65-F5344CB8AC3E}">
        <p14:creationId xmlns:p14="http://schemas.microsoft.com/office/powerpoint/2010/main" val="4252418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2A33F-4D88-4CF7-8EB2-C4870AA5AC8E}" type="slidenum">
              <a:rPr lang="en-US" smtClean="0"/>
              <a:t>55</a:t>
            </a:fld>
            <a:endParaRPr lang="en-US"/>
          </a:p>
        </p:txBody>
      </p:sp>
    </p:spTree>
    <p:extLst>
      <p:ext uri="{BB962C8B-B14F-4D97-AF65-F5344CB8AC3E}">
        <p14:creationId xmlns:p14="http://schemas.microsoft.com/office/powerpoint/2010/main" val="1815999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Morphing is a special effect in motion pictures and animations that changes (or morphs) one image or shape into another through a seamless transition.</a:t>
            </a:r>
            <a:endParaRPr lang="en-US" dirty="0"/>
          </a:p>
        </p:txBody>
      </p:sp>
      <p:sp>
        <p:nvSpPr>
          <p:cNvPr id="4" name="Slide Number Placeholder 3"/>
          <p:cNvSpPr>
            <a:spLocks noGrp="1"/>
          </p:cNvSpPr>
          <p:nvPr>
            <p:ph type="sldNum" sz="quarter" idx="10"/>
          </p:nvPr>
        </p:nvSpPr>
        <p:spPr/>
        <p:txBody>
          <a:bodyPr/>
          <a:lstStyle/>
          <a:p>
            <a:fld id="{F792A33F-4D88-4CF7-8EB2-C4870AA5AC8E}" type="slidenum">
              <a:rPr lang="en-US" smtClean="0"/>
              <a:t>67</a:t>
            </a:fld>
            <a:endParaRPr lang="en-US"/>
          </a:p>
        </p:txBody>
      </p:sp>
    </p:spTree>
    <p:extLst>
      <p:ext uri="{BB962C8B-B14F-4D97-AF65-F5344CB8AC3E}">
        <p14:creationId xmlns:p14="http://schemas.microsoft.com/office/powerpoint/2010/main" val="348512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52D29A82-ED39-4FD2-B131-7F248C75324C}" type="slidenum">
              <a:rPr lang="en-US"/>
              <a:pPr/>
              <a:t>24</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This is the first step or process of the fundamental steps of digital image processing. Image acquisition could be as simple as being given an image that is already in digital form. Generally, the image acquisition stage involves preprocessing, such as scaling etc.</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Get the image into computer – CCD camera, scanner</a:t>
            </a:r>
          </a:p>
          <a:p>
            <a:pPr eaLnBrk="1" hangingPunct="1"/>
            <a:endParaRPr lang="en-GB" dirty="0" smtClean="0">
              <a:latin typeface="Arial" charset="0"/>
            </a:endParaRPr>
          </a:p>
        </p:txBody>
      </p:sp>
    </p:spTree>
    <p:extLst>
      <p:ext uri="{BB962C8B-B14F-4D97-AF65-F5344CB8AC3E}">
        <p14:creationId xmlns:p14="http://schemas.microsoft.com/office/powerpoint/2010/main" val="4164056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BEB5AC71-F5F1-4147-AC09-A304AEC4734B}" type="slidenum">
              <a:rPr lang="en-US"/>
              <a:pPr/>
              <a:t>25</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sz="1200" b="0" i="0" kern="1200" dirty="0" smtClean="0">
                <a:solidFill>
                  <a:schemeClr val="tx1"/>
                </a:solidFill>
                <a:latin typeface="+mn-lt"/>
                <a:ea typeface="+mn-ea"/>
                <a:cs typeface="+mn-cs"/>
              </a:rPr>
              <a:t>Image enhancement is among the simplest and most appealing areas of digital image processing. </a:t>
            </a:r>
            <a:r>
              <a:rPr lang="en-US" sz="1200" b="0" i="0" u="sng" kern="1200" dirty="0" smtClean="0">
                <a:solidFill>
                  <a:schemeClr val="tx1"/>
                </a:solidFill>
                <a:latin typeface="+mn-lt"/>
                <a:ea typeface="+mn-ea"/>
                <a:cs typeface="+mn-cs"/>
              </a:rPr>
              <a:t>Basically</a:t>
            </a:r>
            <a:r>
              <a:rPr lang="en-US" sz="1200" b="0" i="0" kern="1200" dirty="0" smtClean="0">
                <a:solidFill>
                  <a:schemeClr val="tx1"/>
                </a:solidFill>
                <a:latin typeface="+mn-lt"/>
                <a:ea typeface="+mn-ea"/>
                <a:cs typeface="+mn-cs"/>
              </a:rPr>
              <a:t>, the idea behind enhancement techniques is to bring out detail that is obscured, or simply to highlight certain features of interest in an image. Such as, changing brightness &amp; contrast etc.</a:t>
            </a:r>
          </a:p>
          <a:p>
            <a:endParaRPr lang="en-GB" dirty="0" smtClean="0"/>
          </a:p>
          <a:p>
            <a:r>
              <a:rPr lang="en-GB" dirty="0" smtClean="0"/>
              <a:t>Process an image to produce a better result that is suitable for a particular  application. Tasks involve:</a:t>
            </a:r>
          </a:p>
          <a:p>
            <a:pPr lvl="1">
              <a:buFont typeface="Arial" pitchFamily="34" charset="0"/>
              <a:buChar char="•"/>
            </a:pPr>
            <a:r>
              <a:rPr lang="en-GB" dirty="0" smtClean="0"/>
              <a:t>Sharpening or de-blurring an out of focus image</a:t>
            </a:r>
          </a:p>
          <a:p>
            <a:pPr lvl="1">
              <a:buFont typeface="Arial" pitchFamily="34" charset="0"/>
              <a:buChar char="•"/>
            </a:pPr>
            <a:r>
              <a:rPr lang="en-GB" dirty="0" smtClean="0"/>
              <a:t>Highlighting edges</a:t>
            </a:r>
          </a:p>
          <a:p>
            <a:pPr lvl="1">
              <a:buFont typeface="Arial" pitchFamily="34" charset="0"/>
              <a:buChar char="•"/>
            </a:pPr>
            <a:r>
              <a:rPr lang="en-GB" dirty="0" smtClean="0"/>
              <a:t>Improving image contrast ; brightening an image</a:t>
            </a:r>
          </a:p>
          <a:p>
            <a:pPr lvl="1">
              <a:buFont typeface="Arial" pitchFamily="34" charset="0"/>
              <a:buChar char="•"/>
            </a:pPr>
            <a:r>
              <a:rPr lang="en-GB" dirty="0" smtClean="0"/>
              <a:t>Removing noise</a:t>
            </a:r>
          </a:p>
          <a:p>
            <a:pPr eaLnBrk="1" hangingPunct="1"/>
            <a:endParaRPr lang="en-GB" dirty="0" smtClean="0">
              <a:latin typeface="Arial" charset="0"/>
            </a:endParaRPr>
          </a:p>
        </p:txBody>
      </p:sp>
    </p:spTree>
    <p:extLst>
      <p:ext uri="{BB962C8B-B14F-4D97-AF65-F5344CB8AC3E}">
        <p14:creationId xmlns:p14="http://schemas.microsoft.com/office/powerpoint/2010/main" val="2237704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6850C857-0E03-42B4-9FD8-73D05BC72761}" type="slidenum">
              <a:rPr lang="en-US"/>
              <a:pPr/>
              <a:t>26</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b="0" i="0" kern="1200" dirty="0" smtClean="0">
                <a:solidFill>
                  <a:schemeClr val="tx1"/>
                </a:solidFill>
                <a:latin typeface="+mn-lt"/>
                <a:ea typeface="+mn-ea"/>
                <a:cs typeface="+mn-cs"/>
              </a:rPr>
              <a:t>Image restoration is an area that also deals with improving the appearance of an image. However, unlike enhancement, which is subjective, image restoration is objective, in the sense that restoration techniques tend to be based on mathematical or probabilistic models of image degradation.</a:t>
            </a:r>
          </a:p>
          <a:p>
            <a:endParaRPr lang="en-GB" dirty="0" smtClean="0"/>
          </a:p>
          <a:p>
            <a:r>
              <a:rPr lang="en-GB" dirty="0" smtClean="0"/>
              <a:t>Reversing the damage done to an image by a known cause. Tasks involve:</a:t>
            </a:r>
          </a:p>
          <a:p>
            <a:pPr lvl="1">
              <a:buFont typeface="Arial" pitchFamily="34" charset="0"/>
              <a:buChar char="•"/>
            </a:pPr>
            <a:r>
              <a:rPr lang="en-GB" dirty="0" smtClean="0"/>
              <a:t>Removing of blur cause by linear motion</a:t>
            </a:r>
          </a:p>
          <a:p>
            <a:pPr lvl="1">
              <a:buFont typeface="Arial" pitchFamily="34" charset="0"/>
              <a:buChar char="•"/>
            </a:pPr>
            <a:r>
              <a:rPr lang="en-GB" dirty="0" smtClean="0"/>
              <a:t>Removal of optical distortions</a:t>
            </a:r>
          </a:p>
          <a:p>
            <a:pPr lvl="1">
              <a:buFont typeface="Arial" pitchFamily="34" charset="0"/>
              <a:buChar char="•"/>
            </a:pPr>
            <a:r>
              <a:rPr lang="en-GB" dirty="0" smtClean="0"/>
              <a:t>Removing periodic interference</a:t>
            </a:r>
            <a:endParaRPr lang="en-GB" dirty="0" smtClean="0">
              <a:latin typeface="Arial" charset="0"/>
            </a:endParaRPr>
          </a:p>
        </p:txBody>
      </p:sp>
    </p:spTree>
    <p:extLst>
      <p:ext uri="{BB962C8B-B14F-4D97-AF65-F5344CB8AC3E}">
        <p14:creationId xmlns:p14="http://schemas.microsoft.com/office/powerpoint/2010/main" val="320830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DAA815C-CB92-4DFD-B8BC-32BBED7A4E50}" type="slidenum">
              <a:rPr lang="en-US"/>
              <a:pPr/>
              <a:t>27</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sz="1200" b="0" i="0" kern="1200" dirty="0" smtClean="0">
                <a:solidFill>
                  <a:schemeClr val="tx1"/>
                </a:solidFill>
                <a:latin typeface="+mn-lt"/>
                <a:ea typeface="+mn-ea"/>
                <a:cs typeface="+mn-cs"/>
              </a:rPr>
              <a:t>Morphological processing deals with tools for extracting image components that are useful in the representation and description of shape.</a:t>
            </a:r>
            <a:endParaRPr lang="en-GB" dirty="0" smtClean="0">
              <a:latin typeface="Arial" charset="0"/>
            </a:endParaRPr>
          </a:p>
        </p:txBody>
      </p:sp>
    </p:spTree>
    <p:extLst>
      <p:ext uri="{BB962C8B-B14F-4D97-AF65-F5344CB8AC3E}">
        <p14:creationId xmlns:p14="http://schemas.microsoft.com/office/powerpoint/2010/main" val="919555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DA8978CA-258D-419F-84B1-3D0363316C08}" type="slidenum">
              <a:rPr lang="en-US"/>
              <a:pPr/>
              <a:t>28</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sz="1200" b="0" i="0" kern="1200" dirty="0" smtClean="0">
                <a:solidFill>
                  <a:schemeClr val="tx1"/>
                </a:solidFill>
                <a:latin typeface="+mn-lt"/>
                <a:ea typeface="+mn-ea"/>
                <a:cs typeface="+mn-cs"/>
              </a:rPr>
              <a:t>Segmentation procedures partition an image into its constituent parts or objects. In general, autonomous segmentation is one of the most difficult tasks in digital image processing. A rugged segmentation procedure brings the process a long way toward successful solution of imaging problems that require objects to be identified individually.</a:t>
            </a:r>
            <a:endParaRPr lang="en-GB" dirty="0" smtClean="0"/>
          </a:p>
          <a:p>
            <a:endParaRPr lang="en-GB" dirty="0" smtClean="0"/>
          </a:p>
          <a:p>
            <a:r>
              <a:rPr lang="en-GB" dirty="0" smtClean="0"/>
              <a:t>Subdividing an image into constituent parts, or isolating certain aspects of an image. Tasks involve:</a:t>
            </a:r>
          </a:p>
          <a:p>
            <a:pPr lvl="1">
              <a:buFont typeface="Arial" pitchFamily="34" charset="0"/>
              <a:buChar char="•"/>
            </a:pPr>
            <a:r>
              <a:rPr lang="en-GB" dirty="0" smtClean="0"/>
              <a:t>Finding lines, circles or particular shapes in an image</a:t>
            </a:r>
          </a:p>
          <a:p>
            <a:pPr lvl="1">
              <a:buFont typeface="Arial" pitchFamily="34" charset="0"/>
              <a:buChar char="•"/>
            </a:pPr>
            <a:r>
              <a:rPr lang="en-GB" dirty="0" smtClean="0"/>
              <a:t>Identify cars, trees, human, building or even roads.</a:t>
            </a:r>
          </a:p>
          <a:p>
            <a:pPr eaLnBrk="1" hangingPunct="1"/>
            <a:endParaRPr lang="en-GB" dirty="0" smtClean="0">
              <a:latin typeface="Arial" charset="0"/>
            </a:endParaRPr>
          </a:p>
        </p:txBody>
      </p:sp>
    </p:spTree>
    <p:extLst>
      <p:ext uri="{BB962C8B-B14F-4D97-AF65-F5344CB8AC3E}">
        <p14:creationId xmlns:p14="http://schemas.microsoft.com/office/powerpoint/2010/main" val="4052194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26066E8-6B60-411A-BE79-7D2DCD207A30}" type="slidenum">
              <a:rPr lang="en-US"/>
              <a:pPr/>
              <a:t>29</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Representation and description almost always follow the output of a segmentation stage, which usually is raw pixel data, constituting either the boundary of a region or all the points in the region itself. Choosing a representation is only part of the solution for transforming raw data into a form suitable for subsequent computer processing. Description deals with extracting attributes that result in some quantitative information of interest or are basic for differentiating one class of objects from another.</a:t>
            </a:r>
            <a:endParaRPr lang="en-GB" dirty="0" smtClean="0">
              <a:solidFill>
                <a:schemeClr val="tx1"/>
              </a:solidFill>
            </a:endParaRPr>
          </a:p>
          <a:p>
            <a:pPr eaLnBrk="1" hangingPunct="1"/>
            <a:endParaRPr lang="en-GB" dirty="0" smtClean="0">
              <a:latin typeface="Arial" charset="0"/>
            </a:endParaRPr>
          </a:p>
        </p:txBody>
      </p:sp>
    </p:spTree>
    <p:extLst>
      <p:ext uri="{BB962C8B-B14F-4D97-AF65-F5344CB8AC3E}">
        <p14:creationId xmlns:p14="http://schemas.microsoft.com/office/powerpoint/2010/main" val="1695683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EC2B45B-1DEB-4859-A937-314A1E1EF2F3}" type="slidenum">
              <a:rPr lang="en-US"/>
              <a:pPr/>
              <a:t>30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Recognition is the process that assigns a label, such as,  “vehicle” to an object based on its descriptors.</a:t>
            </a:r>
            <a:endParaRPr lang="en-GB" dirty="0" smtClean="0">
              <a:latin typeface="Arial" charset="0"/>
            </a:endParaRPr>
          </a:p>
          <a:p>
            <a:pPr eaLnBrk="1" hangingPunct="1"/>
            <a:endParaRPr lang="en-GB" dirty="0" smtClean="0">
              <a:latin typeface="Arial" charset="0"/>
            </a:endParaRPr>
          </a:p>
        </p:txBody>
      </p:sp>
    </p:spTree>
    <p:extLst>
      <p:ext uri="{BB962C8B-B14F-4D97-AF65-F5344CB8AC3E}">
        <p14:creationId xmlns:p14="http://schemas.microsoft.com/office/powerpoint/2010/main" val="184902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2146296-064A-4418-81C7-53174D6B100D}" type="slidenum">
              <a:rPr lang="en-US"/>
              <a:pPr/>
              <a:t>31</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GB" smtClean="0">
              <a:latin typeface="Arial" charset="0"/>
            </a:endParaRPr>
          </a:p>
        </p:txBody>
      </p:sp>
    </p:spTree>
    <p:extLst>
      <p:ext uri="{BB962C8B-B14F-4D97-AF65-F5344CB8AC3E}">
        <p14:creationId xmlns:p14="http://schemas.microsoft.com/office/powerpoint/2010/main" val="4161309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31-Mar-16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31-Mar-16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31-Mar-16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31-Mar-16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31-Mar-16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31-Mar-16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31-Mar-16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31-Mar-16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31-Mar-16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103632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4400" y="4114800"/>
            <a:ext cx="103632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DB4E5DAF-298E-4327-AE1B-4ADA4EEB7E9C}" type="slidenum">
              <a:rPr lang="en-US" altLang="en-US"/>
              <a:pPr/>
              <a:t>‹#›</a:t>
            </a:fld>
            <a:endParaRPr lang="en-US" altLang="en-US"/>
          </a:p>
        </p:txBody>
      </p:sp>
    </p:spTree>
    <p:extLst>
      <p:ext uri="{BB962C8B-B14F-4D97-AF65-F5344CB8AC3E}">
        <p14:creationId xmlns:p14="http://schemas.microsoft.com/office/powerpoint/2010/main" val="298563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31-Mar-16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31-Mar-16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31-Mar-16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31-Mar-16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31-Mar-16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31-Mar-16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31-Mar-16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31-Mar-16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31-Mar-16</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en.wikipedia.org/wiki/Image:Hst_sts82.jpg" TargetMode="Externa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5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www.morphthing.com/" TargetMode="External"/><Relationship Id="rId4" Type="http://schemas.openxmlformats.org/officeDocument/2006/relationships/image" Target="../media/image86.jpe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Image processing</a:t>
            </a:r>
            <a:r>
              <a:rPr lang="en-US" dirty="0"/>
              <a:t/>
            </a:r>
            <a:br>
              <a:rPr lang="en-US" dirty="0"/>
            </a:br>
            <a:endParaRPr lang="en-US" dirty="0"/>
          </a:p>
        </p:txBody>
      </p:sp>
      <p:sp>
        <p:nvSpPr>
          <p:cNvPr id="3" name="Subtitle 2"/>
          <p:cNvSpPr>
            <a:spLocks noGrp="1"/>
          </p:cNvSpPr>
          <p:nvPr>
            <p:ph type="subTitle" idx="1"/>
          </p:nvPr>
        </p:nvSpPr>
        <p:spPr/>
        <p:txBody>
          <a:bodyPr/>
          <a:lstStyle/>
          <a:p>
            <a:r>
              <a:rPr lang="en-US" dirty="0" smtClean="0"/>
              <a:t>Perception in computer vision</a:t>
            </a:r>
            <a:endParaRPr lang="en-US" dirty="0"/>
          </a:p>
        </p:txBody>
      </p:sp>
    </p:spTree>
    <p:extLst>
      <p:ext uri="{BB962C8B-B14F-4D97-AF65-F5344CB8AC3E}">
        <p14:creationId xmlns:p14="http://schemas.microsoft.com/office/powerpoint/2010/main" val="1585468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704" y="0"/>
            <a:ext cx="10364451" cy="1596177"/>
          </a:xfrm>
        </p:spPr>
        <p:txBody>
          <a:bodyPr>
            <a:normAutofit/>
          </a:bodyPr>
          <a:lstStyle/>
          <a:p>
            <a:r>
              <a:rPr lang="en-IE" dirty="0" smtClean="0"/>
              <a:t>History of Digital Image Processing (cont.)</a:t>
            </a:r>
            <a:endParaRPr lang="en-US" dirty="0"/>
          </a:p>
        </p:txBody>
      </p:sp>
      <p:sp>
        <p:nvSpPr>
          <p:cNvPr id="3" name="Content Placeholder 2"/>
          <p:cNvSpPr>
            <a:spLocks noGrp="1"/>
          </p:cNvSpPr>
          <p:nvPr>
            <p:ph sz="quarter" idx="4294967295"/>
          </p:nvPr>
        </p:nvSpPr>
        <p:spPr>
          <a:xfrm>
            <a:off x="913775" y="1596177"/>
            <a:ext cx="10364451" cy="4560783"/>
          </a:xfrm>
          <a:prstGeom prst="rect">
            <a:avLst/>
          </a:prstGeom>
        </p:spPr>
        <p:txBody>
          <a:bodyPr>
            <a:normAutofit/>
          </a:bodyPr>
          <a:lstStyle/>
          <a:p>
            <a:pPr marL="0" indent="0"/>
            <a:r>
              <a:rPr lang="en-IE" sz="2400" b="1" cap="none" dirty="0" smtClean="0"/>
              <a:t>Mid to late 1920s: </a:t>
            </a:r>
            <a:r>
              <a:rPr lang="en-IE" sz="2400" cap="none" dirty="0"/>
              <a:t>I</a:t>
            </a:r>
            <a:r>
              <a:rPr lang="en-IE" sz="2400" cap="none" dirty="0" smtClean="0"/>
              <a:t>mprovements to the </a:t>
            </a:r>
            <a:r>
              <a:rPr lang="en-IE" sz="2400" cap="none" dirty="0" err="1"/>
              <a:t>B</a:t>
            </a:r>
            <a:r>
              <a:rPr lang="en-IE" sz="2400" cap="none" dirty="0" err="1" smtClean="0"/>
              <a:t>artlane</a:t>
            </a:r>
            <a:r>
              <a:rPr lang="en-IE" sz="2400" cap="none" dirty="0" smtClean="0"/>
              <a:t> system resulted in higher quality images</a:t>
            </a:r>
          </a:p>
          <a:p>
            <a:pPr lvl="1"/>
            <a:r>
              <a:rPr lang="en-IE" sz="2000" cap="none" dirty="0" smtClean="0">
                <a:ea typeface="ＭＳ Ｐゴシック" pitchFamily="-110" charset="-128"/>
              </a:rPr>
              <a:t>New reproduction processes based on photographic techniques</a:t>
            </a:r>
          </a:p>
          <a:p>
            <a:pPr lvl="1"/>
            <a:r>
              <a:rPr lang="en-IE" sz="2000" cap="none" dirty="0" smtClean="0">
                <a:ea typeface="ＭＳ Ｐゴシック" pitchFamily="-110" charset="-128"/>
              </a:rPr>
              <a:t>Increased number of tones in reproduced images</a:t>
            </a:r>
            <a:endParaRPr lang="en-US" sz="2000" cap="none" dirty="0" smtClean="0">
              <a:ea typeface="ＭＳ Ｐゴシック" pitchFamily="-110" charset="-128"/>
            </a:endParaRPr>
          </a:p>
          <a:p>
            <a:endParaRPr lang="en-US" sz="2400" cap="none" dirty="0"/>
          </a:p>
        </p:txBody>
      </p:sp>
      <p:grpSp>
        <p:nvGrpSpPr>
          <p:cNvPr id="4" name="Group 19"/>
          <p:cNvGrpSpPr>
            <a:grpSpLocks/>
          </p:cNvGrpSpPr>
          <p:nvPr/>
        </p:nvGrpSpPr>
        <p:grpSpPr bwMode="auto">
          <a:xfrm>
            <a:off x="6925301" y="3655060"/>
            <a:ext cx="1525588" cy="2501900"/>
            <a:chOff x="2934" y="1826"/>
            <a:chExt cx="961" cy="1576"/>
          </a:xfrm>
        </p:grpSpPr>
        <p:pic>
          <p:nvPicPr>
            <p:cNvPr id="5" name="Picture 4"/>
            <p:cNvPicPr>
              <a:picLocks noChangeAspect="1" noChangeArrowheads="1"/>
            </p:cNvPicPr>
            <p:nvPr/>
          </p:nvPicPr>
          <p:blipFill>
            <a:blip r:embed="rId2" cstate="print"/>
            <a:srcRect l="72780"/>
            <a:stretch>
              <a:fillRect/>
            </a:stretch>
          </p:blipFill>
          <p:spPr bwMode="auto">
            <a:xfrm>
              <a:off x="3038" y="1844"/>
              <a:ext cx="754" cy="1171"/>
            </a:xfrm>
            <a:prstGeom prst="rect">
              <a:avLst/>
            </a:prstGeom>
            <a:noFill/>
            <a:ln w="9525">
              <a:noFill/>
              <a:miter lim="800000"/>
              <a:headEnd/>
              <a:tailEnd/>
            </a:ln>
          </p:spPr>
        </p:pic>
        <p:sp>
          <p:nvSpPr>
            <p:cNvPr id="6" name="Text Box 8"/>
            <p:cNvSpPr txBox="1">
              <a:spLocks noChangeArrowheads="1"/>
            </p:cNvSpPr>
            <p:nvPr/>
          </p:nvSpPr>
          <p:spPr bwMode="auto">
            <a:xfrm>
              <a:off x="2934" y="2998"/>
              <a:ext cx="961" cy="404"/>
            </a:xfrm>
            <a:prstGeom prst="rect">
              <a:avLst/>
            </a:prstGeom>
            <a:noFill/>
            <a:ln w="12700">
              <a:noFill/>
              <a:miter lim="800000"/>
              <a:headEnd/>
              <a:tailEnd/>
            </a:ln>
          </p:spPr>
          <p:txBody>
            <a:bodyPr>
              <a:spAutoFit/>
            </a:bodyPr>
            <a:lstStyle/>
            <a:p>
              <a:pPr algn="ctr"/>
              <a:r>
                <a:rPr lang="en-IE"/>
                <a:t>Improved digital image</a:t>
              </a:r>
              <a:endParaRPr lang="en-US"/>
            </a:p>
          </p:txBody>
        </p:sp>
        <p:sp>
          <p:nvSpPr>
            <p:cNvPr id="7" name="Rectangle 10"/>
            <p:cNvSpPr>
              <a:spLocks noChangeArrowheads="1"/>
            </p:cNvSpPr>
            <p:nvPr/>
          </p:nvSpPr>
          <p:spPr bwMode="auto">
            <a:xfrm>
              <a:off x="2987" y="1826"/>
              <a:ext cx="855" cy="1197"/>
            </a:xfrm>
            <a:prstGeom prst="rect">
              <a:avLst/>
            </a:prstGeom>
            <a:noFill/>
            <a:ln w="12700">
              <a:solidFill>
                <a:schemeClr val="tx1"/>
              </a:solidFill>
              <a:miter lim="800000"/>
              <a:headEnd/>
              <a:tailEnd/>
            </a:ln>
          </p:spPr>
          <p:txBody>
            <a:bodyPr wrap="none" anchor="ctr"/>
            <a:lstStyle/>
            <a:p>
              <a:endParaRPr lang="en-GB"/>
            </a:p>
          </p:txBody>
        </p:sp>
        <p:sp>
          <p:nvSpPr>
            <p:cNvPr id="8" name="Rectangle 11"/>
            <p:cNvSpPr>
              <a:spLocks noChangeArrowheads="1"/>
            </p:cNvSpPr>
            <p:nvPr/>
          </p:nvSpPr>
          <p:spPr bwMode="auto">
            <a:xfrm>
              <a:off x="2987" y="3023"/>
              <a:ext cx="855" cy="378"/>
            </a:xfrm>
            <a:prstGeom prst="rect">
              <a:avLst/>
            </a:prstGeom>
            <a:noFill/>
            <a:ln w="12700">
              <a:solidFill>
                <a:schemeClr val="tx1"/>
              </a:solidFill>
              <a:miter lim="800000"/>
              <a:headEnd/>
              <a:tailEnd/>
            </a:ln>
          </p:spPr>
          <p:txBody>
            <a:bodyPr wrap="none" anchor="ctr"/>
            <a:lstStyle/>
            <a:p>
              <a:endParaRPr lang="en-GB"/>
            </a:p>
          </p:txBody>
        </p:sp>
      </p:grpSp>
      <p:grpSp>
        <p:nvGrpSpPr>
          <p:cNvPr id="9" name="Group 20"/>
          <p:cNvGrpSpPr>
            <a:grpSpLocks/>
          </p:cNvGrpSpPr>
          <p:nvPr/>
        </p:nvGrpSpPr>
        <p:grpSpPr bwMode="auto">
          <a:xfrm>
            <a:off x="8535026" y="3383597"/>
            <a:ext cx="2743200" cy="3028950"/>
            <a:chOff x="3899" y="1619"/>
            <a:chExt cx="1728" cy="1908"/>
          </a:xfrm>
        </p:grpSpPr>
        <p:pic>
          <p:nvPicPr>
            <p:cNvPr id="10" name="Picture 5"/>
            <p:cNvPicPr>
              <a:picLocks noChangeAspect="1" noChangeArrowheads="1"/>
            </p:cNvPicPr>
            <p:nvPr/>
          </p:nvPicPr>
          <p:blipFill>
            <a:blip r:embed="rId3" cstate="print"/>
            <a:srcRect l="47647"/>
            <a:stretch>
              <a:fillRect/>
            </a:stretch>
          </p:blipFill>
          <p:spPr bwMode="auto">
            <a:xfrm>
              <a:off x="3927" y="1639"/>
              <a:ext cx="1691" cy="1507"/>
            </a:xfrm>
            <a:prstGeom prst="rect">
              <a:avLst/>
            </a:prstGeom>
            <a:noFill/>
            <a:ln w="9525">
              <a:noFill/>
              <a:miter lim="800000"/>
              <a:headEnd/>
              <a:tailEnd/>
            </a:ln>
          </p:spPr>
        </p:pic>
        <p:sp>
          <p:nvSpPr>
            <p:cNvPr id="11" name="Text Box 15"/>
            <p:cNvSpPr txBox="1">
              <a:spLocks noChangeArrowheads="1"/>
            </p:cNvSpPr>
            <p:nvPr/>
          </p:nvSpPr>
          <p:spPr bwMode="auto">
            <a:xfrm>
              <a:off x="3900" y="3133"/>
              <a:ext cx="1726" cy="233"/>
            </a:xfrm>
            <a:prstGeom prst="rect">
              <a:avLst/>
            </a:prstGeom>
            <a:noFill/>
            <a:ln w="12700">
              <a:noFill/>
              <a:miter lim="800000"/>
              <a:headEnd/>
              <a:tailEnd/>
            </a:ln>
          </p:spPr>
          <p:txBody>
            <a:bodyPr>
              <a:spAutoFit/>
            </a:bodyPr>
            <a:lstStyle/>
            <a:p>
              <a:pPr algn="ctr"/>
              <a:r>
                <a:rPr lang="en-IE"/>
                <a:t>Early 15 tone digital image</a:t>
              </a:r>
              <a:endParaRPr lang="en-US"/>
            </a:p>
          </p:txBody>
        </p:sp>
        <p:sp>
          <p:nvSpPr>
            <p:cNvPr id="12" name="Rectangle 16"/>
            <p:cNvSpPr>
              <a:spLocks noChangeArrowheads="1"/>
            </p:cNvSpPr>
            <p:nvPr/>
          </p:nvSpPr>
          <p:spPr bwMode="auto">
            <a:xfrm>
              <a:off x="3899" y="1619"/>
              <a:ext cx="1728" cy="1530"/>
            </a:xfrm>
            <a:prstGeom prst="rect">
              <a:avLst/>
            </a:prstGeom>
            <a:noFill/>
            <a:ln w="12700">
              <a:solidFill>
                <a:schemeClr val="tx1"/>
              </a:solidFill>
              <a:miter lim="800000"/>
              <a:headEnd/>
              <a:tailEnd/>
            </a:ln>
          </p:spPr>
          <p:txBody>
            <a:bodyPr wrap="none" anchor="ctr"/>
            <a:lstStyle/>
            <a:p>
              <a:endParaRPr lang="en-GB"/>
            </a:p>
          </p:txBody>
        </p:sp>
        <p:sp>
          <p:nvSpPr>
            <p:cNvPr id="13" name="Rectangle 17"/>
            <p:cNvSpPr>
              <a:spLocks noChangeArrowheads="1"/>
            </p:cNvSpPr>
            <p:nvPr/>
          </p:nvSpPr>
          <p:spPr bwMode="auto">
            <a:xfrm>
              <a:off x="3899" y="3149"/>
              <a:ext cx="1728" cy="378"/>
            </a:xfrm>
            <a:prstGeom prst="rect">
              <a:avLst/>
            </a:prstGeom>
            <a:noFill/>
            <a:ln w="12700">
              <a:solidFill>
                <a:schemeClr val="tx1"/>
              </a:solidFill>
              <a:miter lim="800000"/>
              <a:headEnd/>
              <a:tailEnd/>
            </a:ln>
          </p:spPr>
          <p:txBody>
            <a:bodyPr wrap="none" anchor="ctr"/>
            <a:lstStyle/>
            <a:p>
              <a:endParaRPr lang="en-GB"/>
            </a:p>
          </p:txBody>
        </p:sp>
      </p:grpSp>
    </p:spTree>
    <p:extLst>
      <p:ext uri="{BB962C8B-B14F-4D97-AF65-F5344CB8AC3E}">
        <p14:creationId xmlns:p14="http://schemas.microsoft.com/office/powerpoint/2010/main" val="3384313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550" y="0"/>
            <a:ext cx="10364451" cy="1596177"/>
          </a:xfrm>
        </p:spPr>
        <p:txBody>
          <a:bodyPr>
            <a:normAutofit/>
          </a:bodyPr>
          <a:lstStyle/>
          <a:p>
            <a:r>
              <a:rPr lang="en-IE" dirty="0" smtClean="0"/>
              <a:t>History of Digital Image Processing (cont.)</a:t>
            </a:r>
            <a:endParaRPr lang="en-US" dirty="0"/>
          </a:p>
        </p:txBody>
      </p:sp>
      <p:sp>
        <p:nvSpPr>
          <p:cNvPr id="3" name="Content Placeholder 2"/>
          <p:cNvSpPr>
            <a:spLocks noGrp="1"/>
          </p:cNvSpPr>
          <p:nvPr>
            <p:ph sz="quarter" idx="4294967295"/>
          </p:nvPr>
        </p:nvSpPr>
        <p:spPr>
          <a:xfrm>
            <a:off x="913776" y="1596177"/>
            <a:ext cx="7650922" cy="4560783"/>
          </a:xfrm>
          <a:prstGeom prst="rect">
            <a:avLst/>
          </a:prstGeom>
        </p:spPr>
        <p:txBody>
          <a:bodyPr>
            <a:normAutofit/>
          </a:bodyPr>
          <a:lstStyle/>
          <a:p>
            <a:pPr marL="0" indent="0"/>
            <a:r>
              <a:rPr lang="en-IE" sz="2400" b="1" cap="none" dirty="0" smtClean="0"/>
              <a:t> 1960s:</a:t>
            </a:r>
            <a:r>
              <a:rPr lang="en-IE" sz="2400" cap="none" dirty="0" smtClean="0"/>
              <a:t> Improvements in computing technology and the onset of the space race led to a surge of work in digital image processing</a:t>
            </a:r>
          </a:p>
          <a:p>
            <a:r>
              <a:rPr lang="en-IE" sz="2400" b="1" cap="none" dirty="0" smtClean="0">
                <a:ea typeface="ＭＳ Ｐゴシック" pitchFamily="-110" charset="-128"/>
              </a:rPr>
              <a:t>1964: </a:t>
            </a:r>
            <a:r>
              <a:rPr lang="en-IE" sz="2400" cap="none" dirty="0">
                <a:ea typeface="ＭＳ Ｐゴシック" pitchFamily="-110" charset="-128"/>
              </a:rPr>
              <a:t>C</a:t>
            </a:r>
            <a:r>
              <a:rPr lang="en-IE" sz="2400" cap="none" dirty="0" smtClean="0">
                <a:ea typeface="ＭＳ Ｐゴシック" pitchFamily="-110" charset="-128"/>
              </a:rPr>
              <a:t>omputers used to improve the quality of images of the moon taken by the </a:t>
            </a:r>
            <a:r>
              <a:rPr lang="en-IE" sz="2400" i="1" cap="none" dirty="0">
                <a:ea typeface="ＭＳ Ｐゴシック" pitchFamily="-110" charset="-128"/>
              </a:rPr>
              <a:t>R</a:t>
            </a:r>
            <a:r>
              <a:rPr lang="en-IE" sz="2400" i="1" cap="none" dirty="0" smtClean="0">
                <a:ea typeface="ＭＳ Ｐゴシック" pitchFamily="-110" charset="-128"/>
              </a:rPr>
              <a:t>anger 7</a:t>
            </a:r>
            <a:r>
              <a:rPr lang="en-IE" sz="2400" cap="none" dirty="0" smtClean="0">
                <a:ea typeface="ＭＳ Ｐゴシック" pitchFamily="-110" charset="-128"/>
              </a:rPr>
              <a:t> probe</a:t>
            </a:r>
          </a:p>
          <a:p>
            <a:pPr lvl="1"/>
            <a:r>
              <a:rPr lang="en-IE" sz="2000" cap="none" dirty="0" smtClean="0">
                <a:ea typeface="ＭＳ Ｐゴシック" pitchFamily="-110" charset="-128"/>
              </a:rPr>
              <a:t>Such techniques were used in other space missions including the Apollo landings</a:t>
            </a:r>
            <a:endParaRPr lang="en-US" sz="2000" b="1" cap="none" dirty="0" smtClean="0">
              <a:ea typeface="ＭＳ Ｐゴシック" pitchFamily="-110" charset="-128"/>
            </a:endParaRPr>
          </a:p>
          <a:p>
            <a:endParaRPr lang="en-US" sz="2400" cap="none" dirty="0"/>
          </a:p>
        </p:txBody>
      </p:sp>
      <p:grpSp>
        <p:nvGrpSpPr>
          <p:cNvPr id="4" name="Group 9"/>
          <p:cNvGrpSpPr>
            <a:grpSpLocks/>
          </p:cNvGrpSpPr>
          <p:nvPr/>
        </p:nvGrpSpPr>
        <p:grpSpPr bwMode="auto">
          <a:xfrm>
            <a:off x="8671776" y="2214694"/>
            <a:ext cx="2968625" cy="3586162"/>
            <a:chOff x="3612" y="1872"/>
            <a:chExt cx="1870" cy="2259"/>
          </a:xfrm>
        </p:grpSpPr>
        <p:pic>
          <p:nvPicPr>
            <p:cNvPr id="5" name="Picture 4"/>
            <p:cNvPicPr>
              <a:picLocks noChangeAspect="1" noChangeArrowheads="1"/>
            </p:cNvPicPr>
            <p:nvPr/>
          </p:nvPicPr>
          <p:blipFill>
            <a:blip r:embed="rId2" cstate="print"/>
            <a:srcRect r="47574"/>
            <a:stretch>
              <a:fillRect/>
            </a:stretch>
          </p:blipFill>
          <p:spPr bwMode="auto">
            <a:xfrm>
              <a:off x="3690" y="1892"/>
              <a:ext cx="1696" cy="1661"/>
            </a:xfrm>
            <a:prstGeom prst="rect">
              <a:avLst/>
            </a:prstGeom>
            <a:noFill/>
            <a:ln w="9525">
              <a:noFill/>
              <a:miter lim="800000"/>
              <a:headEnd/>
              <a:tailEnd/>
            </a:ln>
          </p:spPr>
        </p:pic>
        <p:sp>
          <p:nvSpPr>
            <p:cNvPr id="6" name="Text Box 6"/>
            <p:cNvSpPr txBox="1">
              <a:spLocks noChangeArrowheads="1"/>
            </p:cNvSpPr>
            <p:nvPr/>
          </p:nvSpPr>
          <p:spPr bwMode="auto">
            <a:xfrm>
              <a:off x="3612" y="3696"/>
              <a:ext cx="1870" cy="271"/>
            </a:xfrm>
            <a:prstGeom prst="rect">
              <a:avLst/>
            </a:prstGeom>
            <a:noFill/>
            <a:ln w="12700">
              <a:noFill/>
              <a:miter lim="800000"/>
              <a:headEnd/>
              <a:tailEnd/>
            </a:ln>
          </p:spPr>
          <p:txBody>
            <a:bodyPr lIns="0" tIns="0" rIns="0" bIns="0">
              <a:spAutoFit/>
            </a:bodyPr>
            <a:lstStyle/>
            <a:p>
              <a:pPr algn="ctr"/>
              <a:r>
                <a:rPr lang="en-IE" sz="1400" dirty="0"/>
                <a:t>A picture of the moon taken by the Ranger 7 probe minutes before landing</a:t>
              </a:r>
              <a:endParaRPr lang="en-US" sz="1400" dirty="0"/>
            </a:p>
          </p:txBody>
        </p:sp>
        <p:sp>
          <p:nvSpPr>
            <p:cNvPr id="7" name="Rectangle 7"/>
            <p:cNvSpPr>
              <a:spLocks noChangeArrowheads="1"/>
            </p:cNvSpPr>
            <p:nvPr/>
          </p:nvSpPr>
          <p:spPr bwMode="auto">
            <a:xfrm>
              <a:off x="3642" y="1872"/>
              <a:ext cx="1809" cy="1710"/>
            </a:xfrm>
            <a:prstGeom prst="rect">
              <a:avLst/>
            </a:prstGeom>
            <a:noFill/>
            <a:ln w="12700">
              <a:solidFill>
                <a:schemeClr val="tx1"/>
              </a:solidFill>
              <a:miter lim="800000"/>
              <a:headEnd/>
              <a:tailEnd/>
            </a:ln>
          </p:spPr>
          <p:txBody>
            <a:bodyPr wrap="none" anchor="ctr"/>
            <a:lstStyle/>
            <a:p>
              <a:endParaRPr lang="en-GB"/>
            </a:p>
          </p:txBody>
        </p:sp>
        <p:sp>
          <p:nvSpPr>
            <p:cNvPr id="8" name="Rectangle 8"/>
            <p:cNvSpPr>
              <a:spLocks noChangeArrowheads="1"/>
            </p:cNvSpPr>
            <p:nvPr/>
          </p:nvSpPr>
          <p:spPr bwMode="auto">
            <a:xfrm>
              <a:off x="3642" y="3582"/>
              <a:ext cx="1809" cy="549"/>
            </a:xfrm>
            <a:prstGeom prst="rect">
              <a:avLst/>
            </a:prstGeom>
            <a:noFill/>
            <a:ln w="12700">
              <a:solidFill>
                <a:schemeClr val="tx1"/>
              </a:solidFill>
              <a:miter lim="800000"/>
              <a:headEnd/>
              <a:tailEnd/>
            </a:ln>
          </p:spPr>
          <p:txBody>
            <a:bodyPr wrap="none" anchor="ctr"/>
            <a:lstStyle/>
            <a:p>
              <a:endParaRPr lang="en-GB"/>
            </a:p>
          </p:txBody>
        </p:sp>
      </p:grpSp>
    </p:spTree>
    <p:extLst>
      <p:ext uri="{BB962C8B-B14F-4D97-AF65-F5344CB8AC3E}">
        <p14:creationId xmlns:p14="http://schemas.microsoft.com/office/powerpoint/2010/main" val="126445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726" y="0"/>
            <a:ext cx="10364451" cy="1596177"/>
          </a:xfrm>
        </p:spPr>
        <p:txBody>
          <a:bodyPr>
            <a:normAutofit/>
          </a:bodyPr>
          <a:lstStyle/>
          <a:p>
            <a:r>
              <a:rPr lang="en-IE" dirty="0" smtClean="0"/>
              <a:t>History of Digital Image Processing (cont.)</a:t>
            </a:r>
            <a:endParaRPr lang="en-US" dirty="0"/>
          </a:p>
        </p:txBody>
      </p:sp>
      <p:sp>
        <p:nvSpPr>
          <p:cNvPr id="3" name="Content Placeholder 2"/>
          <p:cNvSpPr>
            <a:spLocks noGrp="1"/>
          </p:cNvSpPr>
          <p:nvPr>
            <p:ph sz="quarter" idx="4294967295"/>
          </p:nvPr>
        </p:nvSpPr>
        <p:spPr>
          <a:xfrm>
            <a:off x="913774" y="1596177"/>
            <a:ext cx="7681065" cy="4560783"/>
          </a:xfrm>
          <a:prstGeom prst="rect">
            <a:avLst/>
          </a:prstGeom>
        </p:spPr>
        <p:txBody>
          <a:bodyPr>
            <a:normAutofit/>
          </a:bodyPr>
          <a:lstStyle/>
          <a:p>
            <a:pPr marL="0" indent="0"/>
            <a:r>
              <a:rPr lang="en-IE" sz="2400" b="1" cap="none" dirty="0" smtClean="0"/>
              <a:t>1970s:</a:t>
            </a:r>
            <a:r>
              <a:rPr lang="en-IE" sz="2400" cap="none" dirty="0" smtClean="0"/>
              <a:t> Digital image processing begins to be used in medical applications</a:t>
            </a:r>
          </a:p>
          <a:p>
            <a:r>
              <a:rPr lang="en-IE" sz="2400" b="1" cap="none" dirty="0" smtClean="0">
                <a:ea typeface="ＭＳ Ｐゴシック" pitchFamily="-110" charset="-128"/>
              </a:rPr>
              <a:t>1979:</a:t>
            </a:r>
            <a:r>
              <a:rPr lang="en-IE" sz="2400" cap="none" dirty="0" smtClean="0">
                <a:ea typeface="ＭＳ Ｐゴシック" pitchFamily="-110" charset="-128"/>
              </a:rPr>
              <a:t> Sir Godfrey N. Hounsfield &amp; </a:t>
            </a:r>
            <a:r>
              <a:rPr lang="en-IE" sz="2400" cap="none" dirty="0" err="1">
                <a:ea typeface="ＭＳ Ｐゴシック" pitchFamily="-110" charset="-128"/>
              </a:rPr>
              <a:t>P</a:t>
            </a:r>
            <a:r>
              <a:rPr lang="en-IE" sz="2400" cap="none" dirty="0" err="1" smtClean="0">
                <a:ea typeface="ＭＳ Ｐゴシック" pitchFamily="-110" charset="-128"/>
              </a:rPr>
              <a:t>rof.</a:t>
            </a:r>
            <a:r>
              <a:rPr lang="en-IE" sz="2400" cap="none" dirty="0" smtClean="0">
                <a:ea typeface="ＭＳ Ｐゴシック" pitchFamily="-110" charset="-128"/>
              </a:rPr>
              <a:t> Allan M. Cormack share the   	Nobel prize in medicine for the invention of tomography, the 	technology behind computerised axial tomography (CAT) scans</a:t>
            </a:r>
            <a:endParaRPr lang="en-US" sz="2400" cap="none" dirty="0" smtClean="0">
              <a:ea typeface="ＭＳ Ｐゴシック" pitchFamily="-110" charset="-128"/>
            </a:endParaRPr>
          </a:p>
          <a:p>
            <a:endParaRPr lang="en-US" sz="2400" cap="none" dirty="0"/>
          </a:p>
        </p:txBody>
      </p:sp>
      <p:grpSp>
        <p:nvGrpSpPr>
          <p:cNvPr id="4" name="Group 10"/>
          <p:cNvGrpSpPr>
            <a:grpSpLocks/>
          </p:cNvGrpSpPr>
          <p:nvPr/>
        </p:nvGrpSpPr>
        <p:grpSpPr bwMode="auto">
          <a:xfrm>
            <a:off x="8725468" y="2219218"/>
            <a:ext cx="2968625" cy="3314700"/>
            <a:chOff x="1344" y="1773"/>
            <a:chExt cx="1870" cy="2088"/>
          </a:xfrm>
        </p:grpSpPr>
        <p:pic>
          <p:nvPicPr>
            <p:cNvPr id="5" name="Picture 4"/>
            <p:cNvPicPr>
              <a:picLocks noChangeAspect="1" noChangeArrowheads="1"/>
            </p:cNvPicPr>
            <p:nvPr/>
          </p:nvPicPr>
          <p:blipFill>
            <a:blip r:embed="rId2" cstate="print"/>
            <a:srcRect l="9227" t="59561" r="46552" b="11528"/>
            <a:stretch>
              <a:fillRect/>
            </a:stretch>
          </p:blipFill>
          <p:spPr bwMode="auto">
            <a:xfrm>
              <a:off x="1473" y="1821"/>
              <a:ext cx="1611" cy="1610"/>
            </a:xfrm>
            <a:prstGeom prst="rect">
              <a:avLst/>
            </a:prstGeom>
            <a:noFill/>
            <a:ln w="9525">
              <a:noFill/>
              <a:miter lim="800000"/>
              <a:headEnd/>
              <a:tailEnd/>
            </a:ln>
          </p:spPr>
        </p:pic>
        <p:sp>
          <p:nvSpPr>
            <p:cNvPr id="6" name="Text Box 7"/>
            <p:cNvSpPr txBox="1">
              <a:spLocks noChangeArrowheads="1"/>
            </p:cNvSpPr>
            <p:nvPr/>
          </p:nvSpPr>
          <p:spPr bwMode="auto">
            <a:xfrm>
              <a:off x="1344" y="3476"/>
              <a:ext cx="1870" cy="174"/>
            </a:xfrm>
            <a:prstGeom prst="rect">
              <a:avLst/>
            </a:prstGeom>
            <a:noFill/>
            <a:ln w="12700">
              <a:noFill/>
              <a:miter lim="800000"/>
              <a:headEnd/>
              <a:tailEnd/>
            </a:ln>
          </p:spPr>
          <p:txBody>
            <a:bodyPr lIns="0" tIns="0" rIns="0" bIns="0">
              <a:spAutoFit/>
            </a:bodyPr>
            <a:lstStyle/>
            <a:p>
              <a:pPr algn="ctr"/>
              <a:r>
                <a:rPr lang="en-IE"/>
                <a:t>Typical head slice CAT image</a:t>
              </a:r>
              <a:endParaRPr lang="en-US"/>
            </a:p>
          </p:txBody>
        </p:sp>
        <p:sp>
          <p:nvSpPr>
            <p:cNvPr id="7" name="Rectangle 8"/>
            <p:cNvSpPr>
              <a:spLocks noChangeArrowheads="1"/>
            </p:cNvSpPr>
            <p:nvPr/>
          </p:nvSpPr>
          <p:spPr bwMode="auto">
            <a:xfrm>
              <a:off x="1433" y="1773"/>
              <a:ext cx="1692" cy="1692"/>
            </a:xfrm>
            <a:prstGeom prst="rect">
              <a:avLst/>
            </a:prstGeom>
            <a:noFill/>
            <a:ln w="12700">
              <a:solidFill>
                <a:schemeClr val="tx1"/>
              </a:solidFill>
              <a:miter lim="800000"/>
              <a:headEnd/>
              <a:tailEnd/>
            </a:ln>
          </p:spPr>
          <p:txBody>
            <a:bodyPr wrap="none" anchor="ctr"/>
            <a:lstStyle/>
            <a:p>
              <a:endParaRPr lang="en-GB"/>
            </a:p>
          </p:txBody>
        </p:sp>
        <p:sp>
          <p:nvSpPr>
            <p:cNvPr id="8" name="Rectangle 9"/>
            <p:cNvSpPr>
              <a:spLocks noChangeArrowheads="1"/>
            </p:cNvSpPr>
            <p:nvPr/>
          </p:nvSpPr>
          <p:spPr bwMode="auto">
            <a:xfrm>
              <a:off x="1433" y="3465"/>
              <a:ext cx="1692" cy="396"/>
            </a:xfrm>
            <a:prstGeom prst="rect">
              <a:avLst/>
            </a:prstGeom>
            <a:noFill/>
            <a:ln w="12700">
              <a:solidFill>
                <a:schemeClr val="tx1"/>
              </a:solidFill>
              <a:miter lim="800000"/>
              <a:headEnd/>
              <a:tailEnd/>
            </a:ln>
          </p:spPr>
          <p:txBody>
            <a:bodyPr wrap="none" anchor="ctr"/>
            <a:lstStyle/>
            <a:p>
              <a:endParaRPr lang="en-GB"/>
            </a:p>
          </p:txBody>
        </p:sp>
      </p:grpSp>
    </p:spTree>
    <p:extLst>
      <p:ext uri="{BB962C8B-B14F-4D97-AF65-F5344CB8AC3E}">
        <p14:creationId xmlns:p14="http://schemas.microsoft.com/office/powerpoint/2010/main" val="182676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1596177"/>
          </a:xfrm>
        </p:spPr>
        <p:txBody>
          <a:bodyPr>
            <a:normAutofit/>
          </a:bodyPr>
          <a:lstStyle/>
          <a:p>
            <a:r>
              <a:rPr lang="en-IE" dirty="0" smtClean="0"/>
              <a:t>History of Digital Image Processing (cont.)</a:t>
            </a:r>
            <a:endParaRPr lang="en-US" dirty="0"/>
          </a:p>
        </p:txBody>
      </p:sp>
      <p:sp>
        <p:nvSpPr>
          <p:cNvPr id="3" name="Content Placeholder 2"/>
          <p:cNvSpPr>
            <a:spLocks noGrp="1"/>
          </p:cNvSpPr>
          <p:nvPr>
            <p:ph sz="quarter" idx="4294967295"/>
          </p:nvPr>
        </p:nvSpPr>
        <p:spPr>
          <a:xfrm>
            <a:off x="913775" y="1596177"/>
            <a:ext cx="10364451" cy="4560783"/>
          </a:xfrm>
          <a:prstGeom prst="rect">
            <a:avLst/>
          </a:prstGeom>
        </p:spPr>
        <p:txBody>
          <a:bodyPr>
            <a:normAutofit/>
          </a:bodyPr>
          <a:lstStyle/>
          <a:p>
            <a:pPr marL="0" indent="0"/>
            <a:r>
              <a:rPr lang="en-IE" sz="2400" b="1" cap="none" dirty="0" smtClean="0"/>
              <a:t>1980s - Today:</a:t>
            </a:r>
            <a:r>
              <a:rPr lang="en-IE" sz="2400" cap="none" dirty="0" smtClean="0"/>
              <a:t> The use of Digital Image </a:t>
            </a:r>
            <a:r>
              <a:rPr lang="en-IE" sz="2400" cap="none" dirty="0"/>
              <a:t>P</a:t>
            </a:r>
            <a:r>
              <a:rPr lang="en-IE" sz="2400" cap="none" dirty="0" smtClean="0"/>
              <a:t>rocessing techniques has exploded and they are now used for all kinds of tasks in all kinds of areas</a:t>
            </a:r>
          </a:p>
          <a:p>
            <a:pPr lvl="1"/>
            <a:r>
              <a:rPr lang="en-IE" sz="2000" cap="none" dirty="0" smtClean="0">
                <a:ea typeface="ＭＳ Ｐゴシック" pitchFamily="-110" charset="-128"/>
              </a:rPr>
              <a:t>Image enhancement/restoration</a:t>
            </a:r>
          </a:p>
          <a:p>
            <a:pPr lvl="1"/>
            <a:r>
              <a:rPr lang="en-IE" sz="2000" cap="none" dirty="0" smtClean="0">
                <a:ea typeface="ＭＳ Ｐゴシック" pitchFamily="-110" charset="-128"/>
              </a:rPr>
              <a:t>Artistic effects</a:t>
            </a:r>
          </a:p>
          <a:p>
            <a:pPr lvl="1"/>
            <a:r>
              <a:rPr lang="en-IE" sz="2000" cap="none" dirty="0" smtClean="0">
                <a:ea typeface="ＭＳ Ｐゴシック" pitchFamily="-110" charset="-128"/>
              </a:rPr>
              <a:t>Medical visualisation</a:t>
            </a:r>
          </a:p>
          <a:p>
            <a:pPr lvl="1"/>
            <a:r>
              <a:rPr lang="en-IE" sz="2000" cap="none" dirty="0" smtClean="0">
                <a:ea typeface="ＭＳ Ｐゴシック" pitchFamily="-110" charset="-128"/>
              </a:rPr>
              <a:t>Industrial inspection</a:t>
            </a:r>
          </a:p>
          <a:p>
            <a:pPr lvl="1"/>
            <a:r>
              <a:rPr lang="en-IE" sz="2000" cap="none" dirty="0" smtClean="0">
                <a:ea typeface="ＭＳ Ｐゴシック" pitchFamily="-110" charset="-128"/>
              </a:rPr>
              <a:t>Law enforcement</a:t>
            </a:r>
          </a:p>
          <a:p>
            <a:pPr lvl="1"/>
            <a:r>
              <a:rPr lang="en-IE" sz="2000" cap="none" dirty="0" smtClean="0">
                <a:ea typeface="ＭＳ Ｐゴシック" pitchFamily="-110" charset="-128"/>
              </a:rPr>
              <a:t>Human computer interfaces</a:t>
            </a:r>
            <a:endParaRPr lang="en-US" sz="2000" cap="none" dirty="0" smtClean="0">
              <a:ea typeface="ＭＳ Ｐゴシック" pitchFamily="-110" charset="-128"/>
            </a:endParaRPr>
          </a:p>
          <a:p>
            <a:endParaRPr lang="en-US" sz="2400" cap="none" dirty="0"/>
          </a:p>
        </p:txBody>
      </p:sp>
    </p:spTree>
    <p:extLst>
      <p:ext uri="{BB962C8B-B14F-4D97-AF65-F5344CB8AC3E}">
        <p14:creationId xmlns:p14="http://schemas.microsoft.com/office/powerpoint/2010/main" val="98150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0"/>
            <a:ext cx="10364451" cy="1596177"/>
          </a:xfrm>
        </p:spPr>
        <p:txBody>
          <a:bodyPr>
            <a:normAutofit/>
          </a:bodyPr>
          <a:lstStyle/>
          <a:p>
            <a:r>
              <a:rPr lang="en-US" dirty="0" smtClean="0"/>
              <a:t>Examples :-</a:t>
            </a:r>
            <a:br>
              <a:rPr lang="en-US" dirty="0" smtClean="0"/>
            </a:br>
            <a:r>
              <a:rPr lang="en-US" dirty="0" smtClean="0"/>
              <a:t>Image Enhancement</a:t>
            </a:r>
            <a:endParaRPr lang="en-US" dirty="0"/>
          </a:p>
        </p:txBody>
      </p:sp>
      <p:sp>
        <p:nvSpPr>
          <p:cNvPr id="3" name="Content Placeholder 2"/>
          <p:cNvSpPr>
            <a:spLocks noGrp="1"/>
          </p:cNvSpPr>
          <p:nvPr>
            <p:ph sz="quarter" idx="4294967295"/>
          </p:nvPr>
        </p:nvSpPr>
        <p:spPr>
          <a:xfrm>
            <a:off x="913776" y="2260040"/>
            <a:ext cx="3316422" cy="3896919"/>
          </a:xfrm>
          <a:prstGeom prst="rect">
            <a:avLst/>
          </a:prstGeom>
        </p:spPr>
        <p:txBody>
          <a:bodyPr>
            <a:normAutofit/>
          </a:bodyPr>
          <a:lstStyle/>
          <a:p>
            <a:r>
              <a:rPr lang="en-IE" sz="2400" cap="none" dirty="0" smtClean="0"/>
              <a:t>One of the most common uses of DIP techniques: improve quality, remove noise </a:t>
            </a:r>
            <a:r>
              <a:rPr lang="en-IE" sz="2400" cap="none" dirty="0" err="1" smtClean="0"/>
              <a:t>etc</a:t>
            </a:r>
            <a:endParaRPr lang="en-US" sz="2400" cap="none" dirty="0" smtClean="0"/>
          </a:p>
          <a:p>
            <a:endParaRPr lang="en-US" sz="2400" cap="none" dirty="0"/>
          </a:p>
        </p:txBody>
      </p:sp>
      <p:grpSp>
        <p:nvGrpSpPr>
          <p:cNvPr id="4" name="Group 14"/>
          <p:cNvGrpSpPr>
            <a:grpSpLocks/>
          </p:cNvGrpSpPr>
          <p:nvPr/>
        </p:nvGrpSpPr>
        <p:grpSpPr bwMode="auto">
          <a:xfrm>
            <a:off x="7092459" y="4538508"/>
            <a:ext cx="4865687" cy="2117725"/>
            <a:chOff x="1695" y="2986"/>
            <a:chExt cx="3065" cy="1334"/>
          </a:xfrm>
        </p:grpSpPr>
        <p:pic>
          <p:nvPicPr>
            <p:cNvPr id="5" name="Picture 4"/>
            <p:cNvPicPr>
              <a:picLocks noChangeAspect="1" noChangeArrowheads="1"/>
            </p:cNvPicPr>
            <p:nvPr/>
          </p:nvPicPr>
          <p:blipFill>
            <a:blip r:embed="rId2" cstate="print"/>
            <a:srcRect l="19980" r="40210" b="50188"/>
            <a:stretch>
              <a:fillRect/>
            </a:stretch>
          </p:blipFill>
          <p:spPr bwMode="auto">
            <a:xfrm>
              <a:off x="1695" y="2991"/>
              <a:ext cx="1321" cy="1325"/>
            </a:xfrm>
            <a:prstGeom prst="rect">
              <a:avLst/>
            </a:prstGeom>
            <a:noFill/>
            <a:ln w="9525">
              <a:noFill/>
              <a:miter lim="800000"/>
              <a:headEnd/>
              <a:tailEnd/>
            </a:ln>
          </p:spPr>
        </p:pic>
        <p:pic>
          <p:nvPicPr>
            <p:cNvPr id="6" name="Picture 9"/>
            <p:cNvPicPr>
              <a:picLocks noChangeAspect="1" noChangeArrowheads="1"/>
            </p:cNvPicPr>
            <p:nvPr/>
          </p:nvPicPr>
          <p:blipFill>
            <a:blip r:embed="rId2" cstate="print"/>
            <a:srcRect l="59715" t="49875"/>
            <a:stretch>
              <a:fillRect/>
            </a:stretch>
          </p:blipFill>
          <p:spPr bwMode="auto">
            <a:xfrm>
              <a:off x="3423" y="2986"/>
              <a:ext cx="1337" cy="1334"/>
            </a:xfrm>
            <a:prstGeom prst="rect">
              <a:avLst/>
            </a:prstGeom>
            <a:noFill/>
            <a:ln w="9525">
              <a:noFill/>
              <a:miter lim="800000"/>
              <a:headEnd/>
              <a:tailEnd/>
            </a:ln>
          </p:spPr>
        </p:pic>
        <p:sp>
          <p:nvSpPr>
            <p:cNvPr id="7" name="AutoShape 10"/>
            <p:cNvSpPr>
              <a:spLocks noChangeArrowheads="1"/>
            </p:cNvSpPr>
            <p:nvPr/>
          </p:nvSpPr>
          <p:spPr bwMode="auto">
            <a:xfrm>
              <a:off x="3053" y="3542"/>
              <a:ext cx="343" cy="222"/>
            </a:xfrm>
            <a:prstGeom prst="rightArrow">
              <a:avLst>
                <a:gd name="adj1" fmla="val 50000"/>
                <a:gd name="adj2" fmla="val 38626"/>
              </a:avLst>
            </a:prstGeom>
            <a:solidFill>
              <a:schemeClr val="accent2"/>
            </a:solidFill>
            <a:ln w="12700">
              <a:solidFill>
                <a:schemeClr val="tx1"/>
              </a:solidFill>
              <a:miter lim="800000"/>
              <a:headEnd/>
              <a:tailEnd/>
            </a:ln>
          </p:spPr>
          <p:txBody>
            <a:bodyPr wrap="none" anchor="ctr"/>
            <a:lstStyle/>
            <a:p>
              <a:endParaRPr lang="en-GB"/>
            </a:p>
          </p:txBody>
        </p:sp>
      </p:grpSp>
      <p:grpSp>
        <p:nvGrpSpPr>
          <p:cNvPr id="8" name="Group 13"/>
          <p:cNvGrpSpPr>
            <a:grpSpLocks/>
          </p:cNvGrpSpPr>
          <p:nvPr/>
        </p:nvGrpSpPr>
        <p:grpSpPr bwMode="auto">
          <a:xfrm>
            <a:off x="7267084" y="2312832"/>
            <a:ext cx="4497387" cy="1873250"/>
            <a:chOff x="1805" y="1810"/>
            <a:chExt cx="2833" cy="1180"/>
          </a:xfrm>
        </p:grpSpPr>
        <p:pic>
          <p:nvPicPr>
            <p:cNvPr id="9" name="Picture 5"/>
            <p:cNvPicPr>
              <a:picLocks noChangeAspect="1" noChangeArrowheads="1"/>
            </p:cNvPicPr>
            <p:nvPr/>
          </p:nvPicPr>
          <p:blipFill>
            <a:blip r:embed="rId3" cstate="print"/>
            <a:srcRect r="66150" b="29172"/>
            <a:stretch>
              <a:fillRect/>
            </a:stretch>
          </p:blipFill>
          <p:spPr bwMode="auto">
            <a:xfrm>
              <a:off x="1805" y="1810"/>
              <a:ext cx="1231" cy="1180"/>
            </a:xfrm>
            <a:prstGeom prst="rect">
              <a:avLst/>
            </a:prstGeom>
            <a:noFill/>
            <a:ln w="9525">
              <a:noFill/>
              <a:miter lim="800000"/>
              <a:headEnd/>
              <a:tailEnd/>
            </a:ln>
          </p:spPr>
        </p:pic>
        <p:pic>
          <p:nvPicPr>
            <p:cNvPr id="10" name="Picture 8"/>
            <p:cNvPicPr>
              <a:picLocks noChangeAspect="1" noChangeArrowheads="1"/>
            </p:cNvPicPr>
            <p:nvPr/>
          </p:nvPicPr>
          <p:blipFill>
            <a:blip r:embed="rId3" cstate="print"/>
            <a:srcRect l="66376" r="224" b="29172"/>
            <a:stretch>
              <a:fillRect/>
            </a:stretch>
          </p:blipFill>
          <p:spPr bwMode="auto">
            <a:xfrm>
              <a:off x="3423" y="1810"/>
              <a:ext cx="1215" cy="1180"/>
            </a:xfrm>
            <a:prstGeom prst="rect">
              <a:avLst/>
            </a:prstGeom>
            <a:noFill/>
            <a:ln w="9525">
              <a:noFill/>
              <a:miter lim="800000"/>
              <a:headEnd/>
              <a:tailEnd/>
            </a:ln>
          </p:spPr>
        </p:pic>
        <p:sp>
          <p:nvSpPr>
            <p:cNvPr id="11" name="AutoShape 11"/>
            <p:cNvSpPr>
              <a:spLocks noChangeArrowheads="1"/>
            </p:cNvSpPr>
            <p:nvPr/>
          </p:nvSpPr>
          <p:spPr bwMode="auto">
            <a:xfrm>
              <a:off x="3054" y="2289"/>
              <a:ext cx="343" cy="222"/>
            </a:xfrm>
            <a:prstGeom prst="rightArrow">
              <a:avLst>
                <a:gd name="adj1" fmla="val 50000"/>
                <a:gd name="adj2" fmla="val 38626"/>
              </a:avLst>
            </a:prstGeom>
            <a:solidFill>
              <a:schemeClr val="accent2"/>
            </a:solidFill>
            <a:ln w="12700">
              <a:solidFill>
                <a:schemeClr val="tx1"/>
              </a:solidFill>
              <a:miter lim="800000"/>
              <a:headEnd/>
              <a:tailEnd/>
            </a:ln>
          </p:spPr>
          <p:txBody>
            <a:bodyPr wrap="none" anchor="ctr"/>
            <a:lstStyle/>
            <a:p>
              <a:endParaRPr lang="en-GB"/>
            </a:p>
          </p:txBody>
        </p:sp>
      </p:grpSp>
      <p:grpSp>
        <p:nvGrpSpPr>
          <p:cNvPr id="12" name="Group 16"/>
          <p:cNvGrpSpPr>
            <a:grpSpLocks/>
          </p:cNvGrpSpPr>
          <p:nvPr/>
        </p:nvGrpSpPr>
        <p:grpSpPr bwMode="auto">
          <a:xfrm>
            <a:off x="4384184" y="2260041"/>
            <a:ext cx="2555875" cy="3946525"/>
            <a:chOff x="535" y="1813"/>
            <a:chExt cx="1610" cy="2486"/>
          </a:xfrm>
        </p:grpSpPr>
        <p:pic>
          <p:nvPicPr>
            <p:cNvPr id="13" name="Picture 6"/>
            <p:cNvPicPr>
              <a:picLocks noChangeAspect="1" noChangeArrowheads="1"/>
            </p:cNvPicPr>
            <p:nvPr/>
          </p:nvPicPr>
          <p:blipFill>
            <a:blip r:embed="rId4" cstate="print"/>
            <a:srcRect r="60216" b="51291"/>
            <a:stretch>
              <a:fillRect/>
            </a:stretch>
          </p:blipFill>
          <p:spPr bwMode="auto">
            <a:xfrm>
              <a:off x="545" y="1813"/>
              <a:ext cx="1589" cy="1094"/>
            </a:xfrm>
            <a:prstGeom prst="rect">
              <a:avLst/>
            </a:prstGeom>
            <a:noFill/>
            <a:ln w="9525">
              <a:noFill/>
              <a:miter lim="800000"/>
              <a:headEnd/>
              <a:tailEnd/>
            </a:ln>
          </p:spPr>
        </p:pic>
        <p:pic>
          <p:nvPicPr>
            <p:cNvPr id="14" name="Picture 7"/>
            <p:cNvPicPr>
              <a:picLocks noChangeAspect="1" noChangeArrowheads="1"/>
            </p:cNvPicPr>
            <p:nvPr/>
          </p:nvPicPr>
          <p:blipFill>
            <a:blip r:embed="rId4" cstate="print"/>
            <a:srcRect l="39458" t="48575" r="20232" b="2271"/>
            <a:stretch>
              <a:fillRect/>
            </a:stretch>
          </p:blipFill>
          <p:spPr bwMode="auto">
            <a:xfrm>
              <a:off x="535" y="3195"/>
              <a:ext cx="1610" cy="1104"/>
            </a:xfrm>
            <a:prstGeom prst="rect">
              <a:avLst/>
            </a:prstGeom>
            <a:noFill/>
            <a:ln w="9525">
              <a:noFill/>
              <a:miter lim="800000"/>
              <a:headEnd/>
              <a:tailEnd/>
            </a:ln>
          </p:spPr>
        </p:pic>
        <p:sp>
          <p:nvSpPr>
            <p:cNvPr id="15" name="AutoShape 15"/>
            <p:cNvSpPr>
              <a:spLocks noChangeArrowheads="1"/>
            </p:cNvSpPr>
            <p:nvPr/>
          </p:nvSpPr>
          <p:spPr bwMode="auto">
            <a:xfrm>
              <a:off x="1198" y="2941"/>
              <a:ext cx="283" cy="252"/>
            </a:xfrm>
            <a:prstGeom prst="downArrow">
              <a:avLst>
                <a:gd name="adj1" fmla="val 50000"/>
                <a:gd name="adj2" fmla="val 25000"/>
              </a:avLst>
            </a:prstGeom>
            <a:solidFill>
              <a:schemeClr val="accent2">
                <a:alpha val="89803"/>
              </a:schemeClr>
            </a:solidFill>
            <a:ln w="9525">
              <a:solidFill>
                <a:schemeClr val="tx1"/>
              </a:solidFill>
              <a:miter lim="800000"/>
              <a:headEnd/>
              <a:tailEnd/>
            </a:ln>
          </p:spPr>
          <p:txBody>
            <a:bodyPr vert="eaVert" wrap="none" anchor="ctr"/>
            <a:lstStyle/>
            <a:p>
              <a:endParaRPr lang="en-GB"/>
            </a:p>
          </p:txBody>
        </p:sp>
      </p:grpSp>
    </p:spTree>
    <p:extLst>
      <p:ext uri="{BB962C8B-B14F-4D97-AF65-F5344CB8AC3E}">
        <p14:creationId xmlns:p14="http://schemas.microsoft.com/office/powerpoint/2010/main" val="318876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1596177"/>
          </a:xfrm>
        </p:spPr>
        <p:txBody>
          <a:bodyPr>
            <a:normAutofit/>
          </a:bodyPr>
          <a:lstStyle/>
          <a:p>
            <a:r>
              <a:rPr lang="en-IE" dirty="0" smtClean="0"/>
              <a:t>Examples :-</a:t>
            </a:r>
            <a:br>
              <a:rPr lang="en-IE" dirty="0" smtClean="0"/>
            </a:br>
            <a:r>
              <a:rPr lang="en-IE" dirty="0" smtClean="0"/>
              <a:t> The Hubble Telescope</a:t>
            </a:r>
            <a:endParaRPr lang="en-US" dirty="0"/>
          </a:p>
        </p:txBody>
      </p:sp>
      <p:sp>
        <p:nvSpPr>
          <p:cNvPr id="3" name="Content Placeholder 2"/>
          <p:cNvSpPr>
            <a:spLocks noGrp="1"/>
          </p:cNvSpPr>
          <p:nvPr>
            <p:ph sz="quarter" idx="4294967295"/>
          </p:nvPr>
        </p:nvSpPr>
        <p:spPr>
          <a:xfrm>
            <a:off x="913775" y="1596177"/>
            <a:ext cx="6015059" cy="4560783"/>
          </a:xfrm>
          <a:prstGeom prst="rect">
            <a:avLst/>
          </a:prstGeom>
        </p:spPr>
        <p:txBody>
          <a:bodyPr>
            <a:normAutofit/>
          </a:bodyPr>
          <a:lstStyle/>
          <a:p>
            <a:pPr marL="0" indent="0"/>
            <a:r>
              <a:rPr lang="en-IE" sz="2400" cap="none" dirty="0" smtClean="0"/>
              <a:t> Launched in 1990 the </a:t>
            </a:r>
            <a:r>
              <a:rPr lang="en-IE" sz="2400" cap="none" dirty="0"/>
              <a:t>H</a:t>
            </a:r>
            <a:r>
              <a:rPr lang="en-IE" sz="2400" cap="none" dirty="0" smtClean="0"/>
              <a:t>ubble telescope can take images of very distant objects.</a:t>
            </a:r>
          </a:p>
          <a:p>
            <a:pPr marL="0" indent="0"/>
            <a:r>
              <a:rPr lang="en-IE" sz="2400" cap="none" dirty="0" smtClean="0"/>
              <a:t> However, an incorrect mirror made many of Hubble’s images useless.</a:t>
            </a:r>
          </a:p>
          <a:p>
            <a:pPr marL="0" indent="0"/>
            <a:r>
              <a:rPr lang="en-IE" sz="2400" cap="none" dirty="0" smtClean="0"/>
              <a:t> Image processing techniques were used to fix this.</a:t>
            </a:r>
            <a:endParaRPr lang="en-US" sz="2400" cap="none" dirty="0" smtClean="0"/>
          </a:p>
        </p:txBody>
      </p:sp>
      <p:pic>
        <p:nvPicPr>
          <p:cNvPr id="4" name="Picture 5" descr="The Hubble Space Telescope">
            <a:hlinkClick r:id="rId2" tooltip="The Hubble Space Telescope"/>
          </p:cNvPr>
          <p:cNvPicPr>
            <a:picLocks noChangeAspect="1" noChangeArrowheads="1"/>
          </p:cNvPicPr>
          <p:nvPr/>
        </p:nvPicPr>
        <p:blipFill>
          <a:blip r:embed="rId3" cstate="print"/>
          <a:srcRect/>
          <a:stretch>
            <a:fillRect/>
          </a:stretch>
        </p:blipFill>
        <p:spPr bwMode="auto">
          <a:xfrm>
            <a:off x="8939011" y="1579810"/>
            <a:ext cx="2909888" cy="2357437"/>
          </a:xfrm>
          <a:prstGeom prst="rect">
            <a:avLst/>
          </a:prstGeom>
          <a:noFill/>
          <a:ln w="9525">
            <a:noFill/>
            <a:miter lim="800000"/>
            <a:headEnd/>
            <a:tailEnd/>
          </a:ln>
        </p:spPr>
      </p:pic>
      <p:pic>
        <p:nvPicPr>
          <p:cNvPr id="5" name="Picture 7" descr="GPN-2002-000064"/>
          <p:cNvPicPr>
            <a:picLocks noChangeAspect="1" noChangeArrowheads="1"/>
          </p:cNvPicPr>
          <p:nvPr/>
        </p:nvPicPr>
        <p:blipFill>
          <a:blip r:embed="rId4" cstate="print"/>
          <a:srcRect/>
          <a:stretch>
            <a:fillRect/>
          </a:stretch>
        </p:blipFill>
        <p:spPr bwMode="auto">
          <a:xfrm>
            <a:off x="6947706" y="4135438"/>
            <a:ext cx="5081587" cy="2722562"/>
          </a:xfrm>
          <a:prstGeom prst="rect">
            <a:avLst/>
          </a:prstGeom>
          <a:noFill/>
          <a:ln w="9525">
            <a:noFill/>
            <a:miter lim="800000"/>
            <a:headEnd/>
            <a:tailEnd/>
          </a:ln>
        </p:spPr>
      </p:pic>
      <p:sp>
        <p:nvSpPr>
          <p:cNvPr id="6" name="AutoShape 8"/>
          <p:cNvSpPr>
            <a:spLocks noChangeArrowheads="1"/>
          </p:cNvSpPr>
          <p:nvPr/>
        </p:nvSpPr>
        <p:spPr bwMode="auto">
          <a:xfrm>
            <a:off x="7635876" y="4935538"/>
            <a:ext cx="625475" cy="417513"/>
          </a:xfrm>
          <a:prstGeom prst="rightArrow">
            <a:avLst>
              <a:gd name="adj1" fmla="val 50000"/>
              <a:gd name="adj2" fmla="val 37452"/>
            </a:avLst>
          </a:prstGeom>
          <a:solidFill>
            <a:schemeClr val="accent4">
              <a:lumMod val="75000"/>
            </a:schemeClr>
          </a:solidFill>
          <a:ln w="12700">
            <a:solidFill>
              <a:schemeClr val="accent4">
                <a:lumMod val="50000"/>
              </a:schemeClr>
            </a:solidFill>
            <a:miter lim="800000"/>
            <a:headEnd/>
            <a:tailEnd/>
          </a:ln>
        </p:spPr>
        <p:txBody>
          <a:bodyPr wrap="none" anchor="ctr"/>
          <a:lstStyle/>
          <a:p>
            <a:endParaRPr lang="en-GB"/>
          </a:p>
        </p:txBody>
      </p:sp>
    </p:spTree>
    <p:extLst>
      <p:ext uri="{BB962C8B-B14F-4D97-AF65-F5344CB8AC3E}">
        <p14:creationId xmlns:p14="http://schemas.microsoft.com/office/powerpoint/2010/main" val="2560819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1596177"/>
          </a:xfrm>
        </p:spPr>
        <p:txBody>
          <a:bodyPr>
            <a:normAutofit/>
          </a:bodyPr>
          <a:lstStyle/>
          <a:p>
            <a:r>
              <a:rPr lang="en-IE" dirty="0" smtClean="0"/>
              <a:t>Examples:-</a:t>
            </a:r>
            <a:br>
              <a:rPr lang="en-IE" dirty="0" smtClean="0"/>
            </a:br>
            <a:r>
              <a:rPr lang="en-IE" dirty="0" smtClean="0"/>
              <a:t> Artistic Effects</a:t>
            </a:r>
            <a:endParaRPr lang="en-US" dirty="0"/>
          </a:p>
        </p:txBody>
      </p:sp>
      <p:sp>
        <p:nvSpPr>
          <p:cNvPr id="3" name="Content Placeholder 2"/>
          <p:cNvSpPr>
            <a:spLocks noGrp="1"/>
          </p:cNvSpPr>
          <p:nvPr>
            <p:ph sz="quarter" idx="4294967295"/>
          </p:nvPr>
        </p:nvSpPr>
        <p:spPr>
          <a:xfrm>
            <a:off x="913775" y="1672616"/>
            <a:ext cx="7188106" cy="1740286"/>
          </a:xfrm>
          <a:prstGeom prst="rect">
            <a:avLst/>
          </a:prstGeom>
        </p:spPr>
        <p:txBody>
          <a:bodyPr>
            <a:normAutofit/>
          </a:bodyPr>
          <a:lstStyle/>
          <a:p>
            <a:r>
              <a:rPr lang="en-IE" sz="2400" cap="none" dirty="0" smtClean="0"/>
              <a:t>Artistic effects are used to make images more visually appealing, to add special effects and to make composite images</a:t>
            </a:r>
            <a:endParaRPr lang="en-US" sz="2400" cap="none" dirty="0" smtClean="0"/>
          </a:p>
          <a:p>
            <a:endParaRPr lang="en-US" sz="2400" cap="none" dirty="0"/>
          </a:p>
        </p:txBody>
      </p:sp>
      <p:pic>
        <p:nvPicPr>
          <p:cNvPr id="7" name="Picture 2"/>
          <p:cNvPicPr>
            <a:picLocks noChangeAspect="1" noChangeArrowheads="1"/>
          </p:cNvPicPr>
          <p:nvPr/>
        </p:nvPicPr>
        <p:blipFill>
          <a:blip r:embed="rId2" cstate="print"/>
          <a:srcRect/>
          <a:stretch>
            <a:fillRect/>
          </a:stretch>
        </p:blipFill>
        <p:spPr bwMode="auto">
          <a:xfrm>
            <a:off x="8578321" y="1672616"/>
            <a:ext cx="3047619" cy="1904762"/>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8145610" y="3898006"/>
            <a:ext cx="4000500" cy="2667000"/>
          </a:xfrm>
          <a:prstGeom prst="rect">
            <a:avLst/>
          </a:prstGeom>
          <a:noFill/>
          <a:ln w="9525">
            <a:noFill/>
            <a:miter lim="800000"/>
            <a:headEnd/>
            <a:tailEnd/>
          </a:ln>
        </p:spPr>
      </p:pic>
      <p:pic>
        <p:nvPicPr>
          <p:cNvPr id="9" name="Picture 11"/>
          <p:cNvPicPr>
            <a:picLocks noChangeAspect="1" noChangeArrowheads="1"/>
          </p:cNvPicPr>
          <p:nvPr/>
        </p:nvPicPr>
        <p:blipFill>
          <a:blip r:embed="rId4" cstate="print"/>
          <a:srcRect/>
          <a:stretch>
            <a:fillRect/>
          </a:stretch>
        </p:blipFill>
        <p:spPr bwMode="auto">
          <a:xfrm>
            <a:off x="3918636" y="3898006"/>
            <a:ext cx="3836061" cy="2743200"/>
          </a:xfrm>
          <a:prstGeom prst="rect">
            <a:avLst/>
          </a:prstGeom>
          <a:noFill/>
          <a:ln w="12700">
            <a:solidFill>
              <a:schemeClr val="tx1"/>
            </a:solidFill>
            <a:miter lim="800000"/>
            <a:headEnd/>
            <a:tailEnd/>
          </a:ln>
        </p:spPr>
      </p:pic>
      <p:pic>
        <p:nvPicPr>
          <p:cNvPr id="10" name="Picture 15"/>
          <p:cNvPicPr>
            <a:picLocks noChangeAspect="1" noChangeArrowheads="1"/>
          </p:cNvPicPr>
          <p:nvPr/>
        </p:nvPicPr>
        <p:blipFill>
          <a:blip r:embed="rId5" cstate="print"/>
          <a:srcRect/>
          <a:stretch>
            <a:fillRect/>
          </a:stretch>
        </p:blipFill>
        <p:spPr bwMode="auto">
          <a:xfrm>
            <a:off x="861660" y="5117206"/>
            <a:ext cx="2709793" cy="1524000"/>
          </a:xfrm>
          <a:prstGeom prst="rect">
            <a:avLst/>
          </a:prstGeom>
          <a:noFill/>
          <a:ln w="12700">
            <a:solidFill>
              <a:schemeClr val="tx1"/>
            </a:solidFill>
            <a:miter lim="800000"/>
            <a:headEnd/>
            <a:tailEnd/>
          </a:ln>
        </p:spPr>
      </p:pic>
    </p:spTree>
    <p:extLst>
      <p:ext uri="{BB962C8B-B14F-4D97-AF65-F5344CB8AC3E}">
        <p14:creationId xmlns:p14="http://schemas.microsoft.com/office/powerpoint/2010/main" val="3169920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62" y="9242"/>
            <a:ext cx="10364451" cy="1596177"/>
          </a:xfrm>
        </p:spPr>
        <p:txBody>
          <a:bodyPr>
            <a:normAutofit/>
          </a:bodyPr>
          <a:lstStyle/>
          <a:p>
            <a:r>
              <a:rPr lang="en-IE" dirty="0" smtClean="0"/>
              <a:t>Examples:-</a:t>
            </a:r>
            <a:br>
              <a:rPr lang="en-IE" dirty="0" smtClean="0"/>
            </a:br>
            <a:r>
              <a:rPr lang="en-IE" dirty="0" smtClean="0"/>
              <a:t>Medical</a:t>
            </a:r>
            <a:endParaRPr lang="en-US" dirty="0"/>
          </a:p>
        </p:txBody>
      </p:sp>
      <p:sp>
        <p:nvSpPr>
          <p:cNvPr id="5" name="Content Placeholder 4"/>
          <p:cNvSpPr>
            <a:spLocks noGrp="1"/>
          </p:cNvSpPr>
          <p:nvPr>
            <p:ph sz="quarter" idx="4294967295"/>
          </p:nvPr>
        </p:nvSpPr>
        <p:spPr>
          <a:xfrm>
            <a:off x="913774" y="1605419"/>
            <a:ext cx="10364451" cy="4551541"/>
          </a:xfrm>
          <a:prstGeom prst="rect">
            <a:avLst/>
          </a:prstGeom>
        </p:spPr>
        <p:txBody>
          <a:bodyPr>
            <a:normAutofit/>
          </a:bodyPr>
          <a:lstStyle/>
          <a:p>
            <a:pPr marL="0" indent="0"/>
            <a:r>
              <a:rPr lang="en-US" sz="2400" cap="none" dirty="0" smtClean="0"/>
              <a:t>Take slice from MRI scan of canine heart, and find boundaries between types of tissue</a:t>
            </a:r>
          </a:p>
          <a:p>
            <a:pPr lvl="1"/>
            <a:r>
              <a:rPr lang="en-US" sz="2000" cap="none" dirty="0" smtClean="0">
                <a:ea typeface="ＭＳ Ｐゴシック" pitchFamily="-110" charset="-128"/>
              </a:rPr>
              <a:t>Image with gray levels representing tissue density</a:t>
            </a:r>
          </a:p>
          <a:p>
            <a:pPr lvl="1"/>
            <a:r>
              <a:rPr lang="en-US" sz="2000" cap="none" dirty="0" smtClean="0">
                <a:ea typeface="ＭＳ Ｐゴシック" pitchFamily="-110" charset="-128"/>
              </a:rPr>
              <a:t>Use a suitable filter to highlight edges</a:t>
            </a:r>
          </a:p>
          <a:p>
            <a:endParaRPr lang="en-US" sz="2400" cap="none" dirty="0"/>
          </a:p>
        </p:txBody>
      </p:sp>
      <p:pic>
        <p:nvPicPr>
          <p:cNvPr id="7" name="Picture 4" descr="006"/>
          <p:cNvPicPr>
            <a:picLocks noChangeAspect="1" noChangeArrowheads="1"/>
          </p:cNvPicPr>
          <p:nvPr/>
        </p:nvPicPr>
        <p:blipFill>
          <a:blip r:embed="rId2" cstate="print"/>
          <a:srcRect t="53270" b="7060"/>
          <a:stretch>
            <a:fillRect/>
          </a:stretch>
        </p:blipFill>
        <p:spPr bwMode="auto">
          <a:xfrm>
            <a:off x="6445251" y="3843271"/>
            <a:ext cx="3281363" cy="2500312"/>
          </a:xfrm>
          <a:prstGeom prst="rect">
            <a:avLst/>
          </a:prstGeom>
          <a:noFill/>
          <a:ln w="9525">
            <a:noFill/>
            <a:miter lim="800000"/>
            <a:headEnd/>
            <a:tailEnd/>
          </a:ln>
        </p:spPr>
      </p:pic>
      <p:pic>
        <p:nvPicPr>
          <p:cNvPr id="8" name="Picture 5" descr="006"/>
          <p:cNvPicPr>
            <a:picLocks noChangeAspect="1" noChangeArrowheads="1"/>
          </p:cNvPicPr>
          <p:nvPr/>
        </p:nvPicPr>
        <p:blipFill>
          <a:blip r:embed="rId2" cstate="print"/>
          <a:srcRect b="60330"/>
          <a:stretch>
            <a:fillRect/>
          </a:stretch>
        </p:blipFill>
        <p:spPr bwMode="auto">
          <a:xfrm>
            <a:off x="2544763" y="3843271"/>
            <a:ext cx="3281362" cy="2500312"/>
          </a:xfrm>
          <a:prstGeom prst="rect">
            <a:avLst/>
          </a:prstGeom>
          <a:noFill/>
          <a:ln w="9525">
            <a:noFill/>
            <a:miter lim="800000"/>
            <a:headEnd/>
            <a:tailEnd/>
          </a:ln>
        </p:spPr>
      </p:pic>
      <p:sp>
        <p:nvSpPr>
          <p:cNvPr id="9" name="Text Box 6"/>
          <p:cNvSpPr txBox="1">
            <a:spLocks noChangeArrowheads="1"/>
          </p:cNvSpPr>
          <p:nvPr/>
        </p:nvSpPr>
        <p:spPr bwMode="auto">
          <a:xfrm>
            <a:off x="2459038" y="6326144"/>
            <a:ext cx="3454400" cy="336550"/>
          </a:xfrm>
          <a:prstGeom prst="rect">
            <a:avLst/>
          </a:prstGeom>
          <a:noFill/>
          <a:ln w="9525">
            <a:noFill/>
            <a:miter lim="800000"/>
            <a:headEnd/>
            <a:tailEnd/>
          </a:ln>
        </p:spPr>
        <p:txBody>
          <a:bodyPr>
            <a:spAutoFit/>
          </a:bodyPr>
          <a:lstStyle/>
          <a:p>
            <a:pPr algn="ctr">
              <a:spcBef>
                <a:spcPct val="50000"/>
              </a:spcBef>
            </a:pPr>
            <a:r>
              <a:rPr lang="en-US" sz="1600" dirty="0">
                <a:latin typeface="Times New Roman" pitchFamily="18" charset="0"/>
              </a:rPr>
              <a:t>Original MRI Image of a Dog Heart</a:t>
            </a:r>
          </a:p>
        </p:txBody>
      </p:sp>
      <p:sp>
        <p:nvSpPr>
          <p:cNvPr id="10" name="Text Box 7"/>
          <p:cNvSpPr txBox="1">
            <a:spLocks noChangeArrowheads="1"/>
          </p:cNvSpPr>
          <p:nvPr/>
        </p:nvSpPr>
        <p:spPr bwMode="auto">
          <a:xfrm>
            <a:off x="6359525" y="6318899"/>
            <a:ext cx="3454400" cy="336550"/>
          </a:xfrm>
          <a:prstGeom prst="rect">
            <a:avLst/>
          </a:prstGeom>
          <a:noFill/>
          <a:ln w="9525">
            <a:noFill/>
            <a:miter lim="800000"/>
            <a:headEnd/>
            <a:tailEnd/>
          </a:ln>
        </p:spPr>
        <p:txBody>
          <a:bodyPr>
            <a:spAutoFit/>
          </a:bodyPr>
          <a:lstStyle/>
          <a:p>
            <a:pPr algn="ctr">
              <a:spcBef>
                <a:spcPct val="50000"/>
              </a:spcBef>
            </a:pPr>
            <a:r>
              <a:rPr lang="en-US" sz="1600" dirty="0">
                <a:latin typeface="Times New Roman" pitchFamily="18" charset="0"/>
              </a:rPr>
              <a:t>Edge Detection Image</a:t>
            </a:r>
          </a:p>
        </p:txBody>
      </p:sp>
      <p:cxnSp>
        <p:nvCxnSpPr>
          <p:cNvPr id="11" name="AutoShape 8"/>
          <p:cNvCxnSpPr>
            <a:cxnSpLocks noChangeShapeType="1"/>
          </p:cNvCxnSpPr>
          <p:nvPr/>
        </p:nvCxnSpPr>
        <p:spPr bwMode="auto">
          <a:xfrm>
            <a:off x="5826126" y="5094221"/>
            <a:ext cx="619125" cy="0"/>
          </a:xfrm>
          <a:prstGeom prst="straightConnector1">
            <a:avLst/>
          </a:prstGeom>
          <a:noFill/>
          <a:ln w="63500">
            <a:solidFill>
              <a:schemeClr val="tx1"/>
            </a:solidFill>
            <a:round/>
            <a:headEnd/>
            <a:tailEnd type="triangle" w="med" len="lg"/>
          </a:ln>
        </p:spPr>
      </p:cxnSp>
    </p:spTree>
    <p:extLst>
      <p:ext uri="{BB962C8B-B14F-4D97-AF65-F5344CB8AC3E}">
        <p14:creationId xmlns:p14="http://schemas.microsoft.com/office/powerpoint/2010/main" val="2365897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1596177"/>
          </a:xfrm>
        </p:spPr>
        <p:txBody>
          <a:bodyPr>
            <a:normAutofit/>
          </a:bodyPr>
          <a:lstStyle/>
          <a:p>
            <a:r>
              <a:rPr lang="en-IE" dirty="0" smtClean="0"/>
              <a:t>Examples:-</a:t>
            </a:r>
            <a:br>
              <a:rPr lang="en-IE" dirty="0" smtClean="0"/>
            </a:br>
            <a:r>
              <a:rPr lang="en-IE" dirty="0" smtClean="0"/>
              <a:t>GIS</a:t>
            </a:r>
            <a:endParaRPr lang="en-US" dirty="0"/>
          </a:p>
        </p:txBody>
      </p:sp>
      <p:sp>
        <p:nvSpPr>
          <p:cNvPr id="3" name="Content Placeholder 2"/>
          <p:cNvSpPr>
            <a:spLocks noGrp="1"/>
          </p:cNvSpPr>
          <p:nvPr>
            <p:ph sz="quarter" idx="4294967295"/>
          </p:nvPr>
        </p:nvSpPr>
        <p:spPr>
          <a:xfrm>
            <a:off x="913775" y="1416605"/>
            <a:ext cx="6325225" cy="4740355"/>
          </a:xfrm>
          <a:prstGeom prst="rect">
            <a:avLst/>
          </a:prstGeom>
        </p:spPr>
        <p:txBody>
          <a:bodyPr>
            <a:normAutofit/>
          </a:bodyPr>
          <a:lstStyle/>
          <a:p>
            <a:pPr marL="0" indent="0"/>
            <a:r>
              <a:rPr lang="en-IE" sz="2400" cap="none" dirty="0" smtClean="0"/>
              <a:t>Geographic information systems</a:t>
            </a:r>
          </a:p>
          <a:p>
            <a:pPr lvl="1"/>
            <a:r>
              <a:rPr lang="en-IE" sz="2000" cap="none" dirty="0" smtClean="0">
                <a:ea typeface="ＭＳ Ｐゴシック" pitchFamily="-110" charset="-128"/>
              </a:rPr>
              <a:t>Digital image processing techniques are used extensively to manipulate satellite imagery</a:t>
            </a:r>
          </a:p>
          <a:p>
            <a:pPr lvl="1"/>
            <a:r>
              <a:rPr lang="en-IE" sz="2000" cap="none" dirty="0" smtClean="0">
                <a:ea typeface="ＭＳ Ｐゴシック" pitchFamily="-110" charset="-128"/>
              </a:rPr>
              <a:t>Terrain classification</a:t>
            </a:r>
          </a:p>
          <a:p>
            <a:pPr lvl="1"/>
            <a:r>
              <a:rPr lang="en-IE" sz="2000" cap="none" dirty="0" smtClean="0">
                <a:ea typeface="ＭＳ Ｐゴシック" pitchFamily="-110" charset="-128"/>
              </a:rPr>
              <a:t>Meteorology</a:t>
            </a:r>
            <a:endParaRPr lang="en-US" sz="2000" cap="none" dirty="0" smtClean="0">
              <a:ea typeface="ＭＳ Ｐゴシック" pitchFamily="-110" charset="-128"/>
            </a:endParaRPr>
          </a:p>
          <a:p>
            <a:endParaRPr lang="en-US" sz="2400" cap="none" dirty="0"/>
          </a:p>
        </p:txBody>
      </p:sp>
      <p:pic>
        <p:nvPicPr>
          <p:cNvPr id="4" name="Picture 4"/>
          <p:cNvPicPr>
            <a:picLocks noChangeAspect="1" noChangeArrowheads="1"/>
          </p:cNvPicPr>
          <p:nvPr/>
        </p:nvPicPr>
        <p:blipFill>
          <a:blip r:embed="rId2" cstate="print"/>
          <a:srcRect b="11295"/>
          <a:stretch>
            <a:fillRect/>
          </a:stretch>
        </p:blipFill>
        <p:spPr bwMode="auto">
          <a:xfrm>
            <a:off x="3151635" y="4092574"/>
            <a:ext cx="5135562" cy="2643187"/>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r="33504"/>
          <a:stretch>
            <a:fillRect/>
          </a:stretch>
        </p:blipFill>
        <p:spPr bwMode="auto">
          <a:xfrm>
            <a:off x="8379451" y="3970337"/>
            <a:ext cx="2898775" cy="2887663"/>
          </a:xfrm>
          <a:prstGeom prst="rect">
            <a:avLst/>
          </a:prstGeom>
          <a:noFill/>
          <a:ln w="9525">
            <a:noFill/>
            <a:miter lim="800000"/>
            <a:headEnd/>
            <a:tailEnd/>
          </a:ln>
        </p:spPr>
      </p:pic>
      <p:pic>
        <p:nvPicPr>
          <p:cNvPr id="4098" name="Picture 2" descr="http://www.fountainware.com/Products/estierra/dxpage1.png"/>
          <p:cNvPicPr>
            <a:picLocks noChangeAspect="1" noChangeArrowheads="1"/>
          </p:cNvPicPr>
          <p:nvPr/>
        </p:nvPicPr>
        <p:blipFill>
          <a:blip r:embed="rId4" cstate="print"/>
          <a:srcRect/>
          <a:stretch>
            <a:fillRect/>
          </a:stretch>
        </p:blipFill>
        <p:spPr bwMode="auto">
          <a:xfrm>
            <a:off x="7928601" y="1416605"/>
            <a:ext cx="3349625" cy="2544967"/>
          </a:xfrm>
          <a:prstGeom prst="rect">
            <a:avLst/>
          </a:prstGeom>
          <a:noFill/>
        </p:spPr>
      </p:pic>
    </p:spTree>
    <p:extLst>
      <p:ext uri="{BB962C8B-B14F-4D97-AF65-F5344CB8AC3E}">
        <p14:creationId xmlns:p14="http://schemas.microsoft.com/office/powerpoint/2010/main" val="174417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0103" y="0"/>
            <a:ext cx="10364451" cy="1596177"/>
          </a:xfrm>
        </p:spPr>
        <p:txBody>
          <a:bodyPr>
            <a:normAutofit/>
          </a:bodyPr>
          <a:lstStyle/>
          <a:p>
            <a:r>
              <a:rPr lang="en-IE" dirty="0" smtClean="0"/>
              <a:t>Examples:-</a:t>
            </a:r>
            <a:br>
              <a:rPr lang="en-IE" dirty="0" smtClean="0"/>
            </a:br>
            <a:r>
              <a:rPr lang="en-IE" dirty="0" smtClean="0"/>
              <a:t>Industrial Inspection</a:t>
            </a:r>
            <a:endParaRPr lang="en-US" dirty="0"/>
          </a:p>
        </p:txBody>
      </p:sp>
      <p:sp>
        <p:nvSpPr>
          <p:cNvPr id="3" name="Content Placeholder 2"/>
          <p:cNvSpPr>
            <a:spLocks noGrp="1"/>
          </p:cNvSpPr>
          <p:nvPr>
            <p:ph sz="quarter" idx="4294967295"/>
          </p:nvPr>
        </p:nvSpPr>
        <p:spPr>
          <a:xfrm>
            <a:off x="930103" y="2214694"/>
            <a:ext cx="6461921" cy="3942266"/>
          </a:xfrm>
          <a:prstGeom prst="rect">
            <a:avLst/>
          </a:prstGeom>
        </p:spPr>
        <p:txBody>
          <a:bodyPr>
            <a:normAutofit/>
          </a:bodyPr>
          <a:lstStyle/>
          <a:p>
            <a:pPr marL="0" indent="0"/>
            <a:r>
              <a:rPr lang="en-IE" sz="2400" cap="none" dirty="0" smtClean="0"/>
              <a:t>Human operators are expensive, slow and unreliable</a:t>
            </a:r>
          </a:p>
          <a:p>
            <a:pPr marL="0" indent="0"/>
            <a:r>
              <a:rPr lang="en-IE" sz="2400" cap="none" dirty="0" smtClean="0"/>
              <a:t>Make machines do the job instead</a:t>
            </a:r>
          </a:p>
          <a:p>
            <a:pPr marL="0" indent="0"/>
            <a:r>
              <a:rPr lang="en-IE" sz="2400" cap="none" dirty="0" smtClean="0"/>
              <a:t>Industrial vision systems are used in all kinds of industries</a:t>
            </a:r>
          </a:p>
          <a:p>
            <a:pPr marL="0" indent="0"/>
            <a:r>
              <a:rPr lang="en-IE" sz="2400" cap="none" dirty="0" smtClean="0"/>
              <a:t>Can we trust them?</a:t>
            </a:r>
            <a:endParaRPr lang="en-US" sz="2400" cap="none" dirty="0" smtClean="0"/>
          </a:p>
          <a:p>
            <a:endParaRPr lang="en-US" sz="2400" cap="none" dirty="0"/>
          </a:p>
        </p:txBody>
      </p:sp>
      <p:pic>
        <p:nvPicPr>
          <p:cNvPr id="4" name="Picture 4"/>
          <p:cNvPicPr>
            <a:picLocks noChangeAspect="1" noChangeArrowheads="1"/>
          </p:cNvPicPr>
          <p:nvPr/>
        </p:nvPicPr>
        <p:blipFill>
          <a:blip r:embed="rId2" cstate="print"/>
          <a:srcRect l="19542"/>
          <a:stretch>
            <a:fillRect/>
          </a:stretch>
        </p:blipFill>
        <p:spPr bwMode="auto">
          <a:xfrm>
            <a:off x="7392025" y="1957920"/>
            <a:ext cx="3630959" cy="4777731"/>
          </a:xfrm>
          <a:prstGeom prst="rect">
            <a:avLst/>
          </a:prstGeom>
          <a:noFill/>
          <a:ln w="9525">
            <a:noFill/>
            <a:miter lim="800000"/>
            <a:headEnd/>
            <a:tailEnd/>
          </a:ln>
        </p:spPr>
      </p:pic>
    </p:spTree>
    <p:extLst>
      <p:ext uri="{BB962C8B-B14F-4D97-AF65-F5344CB8AC3E}">
        <p14:creationId xmlns:p14="http://schemas.microsoft.com/office/powerpoint/2010/main" val="426023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US" dirty="0" smtClean="0"/>
              <a:t>definition</a:t>
            </a:r>
            <a:endParaRPr lang="en-US" dirty="0"/>
          </a:p>
        </p:txBody>
      </p:sp>
      <p:sp>
        <p:nvSpPr>
          <p:cNvPr id="3" name="Content Placeholder 2"/>
          <p:cNvSpPr>
            <a:spLocks noGrp="1"/>
          </p:cNvSpPr>
          <p:nvPr>
            <p:ph sz="quarter" idx="13"/>
          </p:nvPr>
        </p:nvSpPr>
        <p:spPr>
          <a:xfrm>
            <a:off x="913774" y="1596178"/>
            <a:ext cx="10363826" cy="4195022"/>
          </a:xfrm>
        </p:spPr>
        <p:txBody>
          <a:bodyPr>
            <a:noAutofit/>
          </a:bodyPr>
          <a:lstStyle/>
          <a:p>
            <a:r>
              <a:rPr lang="en-US" sz="2400" cap="none" dirty="0" smtClean="0"/>
              <a:t>What is IMAGE PROCESSING?</a:t>
            </a:r>
          </a:p>
          <a:p>
            <a:pPr lvl="1"/>
            <a:r>
              <a:rPr lang="en-US" sz="2000" cap="none" dirty="0" smtClean="0"/>
              <a:t>The study of any algorithm that takes an image as input and returns an image or parameters as output</a:t>
            </a:r>
          </a:p>
          <a:p>
            <a:r>
              <a:rPr lang="en-US" sz="2400" cap="none" dirty="0" smtClean="0"/>
              <a:t>Includes:</a:t>
            </a:r>
          </a:p>
          <a:p>
            <a:pPr lvl="1"/>
            <a:r>
              <a:rPr lang="en-US" sz="2000" cap="none" dirty="0" smtClean="0"/>
              <a:t>Image display and printing</a:t>
            </a:r>
          </a:p>
          <a:p>
            <a:pPr lvl="1"/>
            <a:r>
              <a:rPr lang="en-US" sz="2000" cap="none" dirty="0" smtClean="0"/>
              <a:t>Image editing and manipulation</a:t>
            </a:r>
          </a:p>
          <a:p>
            <a:pPr lvl="1"/>
            <a:r>
              <a:rPr lang="en-US" sz="2000" cap="none" dirty="0" smtClean="0"/>
              <a:t>Image enhancement</a:t>
            </a:r>
          </a:p>
          <a:p>
            <a:pPr lvl="1"/>
            <a:r>
              <a:rPr lang="en-US" sz="2000" cap="none" dirty="0" smtClean="0"/>
              <a:t>Feature detection</a:t>
            </a:r>
          </a:p>
          <a:p>
            <a:pPr lvl="1"/>
            <a:r>
              <a:rPr lang="en-US" sz="2000" cap="none" dirty="0" smtClean="0"/>
              <a:t>Image compression</a:t>
            </a:r>
            <a:endParaRPr lang="en-US" sz="2000" cap="none" dirty="0"/>
          </a:p>
        </p:txBody>
      </p:sp>
    </p:spTree>
    <p:extLst>
      <p:ext uri="{BB962C8B-B14F-4D97-AF65-F5344CB8AC3E}">
        <p14:creationId xmlns:p14="http://schemas.microsoft.com/office/powerpoint/2010/main" val="2838007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PCB%20Board%203"/>
          <p:cNvPicPr>
            <a:picLocks noChangeAspect="1" noChangeArrowheads="1"/>
          </p:cNvPicPr>
          <p:nvPr/>
        </p:nvPicPr>
        <p:blipFill>
          <a:blip r:embed="rId2" cstate="print"/>
          <a:srcRect/>
          <a:stretch>
            <a:fillRect/>
          </a:stretch>
        </p:blipFill>
        <p:spPr bwMode="auto">
          <a:xfrm>
            <a:off x="6969505" y="3174240"/>
            <a:ext cx="2774950" cy="1863725"/>
          </a:xfrm>
          <a:prstGeom prst="rect">
            <a:avLst/>
          </a:prstGeom>
          <a:noFill/>
          <a:ln w="9525">
            <a:noFill/>
            <a:miter lim="800000"/>
            <a:headEnd/>
            <a:tailEnd/>
          </a:ln>
        </p:spPr>
      </p:pic>
      <p:sp>
        <p:nvSpPr>
          <p:cNvPr id="2" name="Title 1"/>
          <p:cNvSpPr>
            <a:spLocks noGrp="1"/>
          </p:cNvSpPr>
          <p:nvPr>
            <p:ph type="title"/>
          </p:nvPr>
        </p:nvSpPr>
        <p:spPr>
          <a:xfrm>
            <a:off x="913776" y="0"/>
            <a:ext cx="10364451" cy="1596177"/>
          </a:xfrm>
        </p:spPr>
        <p:txBody>
          <a:bodyPr>
            <a:normAutofit/>
          </a:bodyPr>
          <a:lstStyle/>
          <a:p>
            <a:r>
              <a:rPr lang="en-IE" dirty="0" smtClean="0"/>
              <a:t>Examples:-</a:t>
            </a:r>
            <a:br>
              <a:rPr lang="en-IE" dirty="0" smtClean="0"/>
            </a:br>
            <a:r>
              <a:rPr lang="en-IE" dirty="0" smtClean="0"/>
              <a:t>PCB Inspection</a:t>
            </a:r>
            <a:endParaRPr lang="en-US" dirty="0"/>
          </a:p>
        </p:txBody>
      </p:sp>
      <p:sp>
        <p:nvSpPr>
          <p:cNvPr id="3" name="Content Placeholder 2"/>
          <p:cNvSpPr>
            <a:spLocks noGrp="1"/>
          </p:cNvSpPr>
          <p:nvPr>
            <p:ph sz="quarter" idx="4294967295"/>
          </p:nvPr>
        </p:nvSpPr>
        <p:spPr>
          <a:xfrm>
            <a:off x="913776" y="1596177"/>
            <a:ext cx="5580822" cy="3156127"/>
          </a:xfrm>
          <a:prstGeom prst="rect">
            <a:avLst/>
          </a:prstGeom>
        </p:spPr>
        <p:txBody>
          <a:bodyPr>
            <a:normAutofit/>
          </a:bodyPr>
          <a:lstStyle/>
          <a:p>
            <a:pPr marL="0" indent="0"/>
            <a:r>
              <a:rPr lang="en-IE" sz="2400" cap="none" dirty="0" smtClean="0"/>
              <a:t>Printed circuit board (PCB) inspection</a:t>
            </a:r>
          </a:p>
          <a:p>
            <a:pPr lvl="1"/>
            <a:r>
              <a:rPr lang="en-IE" sz="2000" cap="none" dirty="0" smtClean="0">
                <a:ea typeface="ＭＳ Ｐゴシック" pitchFamily="-110" charset="-128"/>
              </a:rPr>
              <a:t>Machine inspection is used to determine that all components are present and that all solder joints are acceptable.</a:t>
            </a:r>
          </a:p>
          <a:p>
            <a:pPr lvl="1"/>
            <a:r>
              <a:rPr lang="en-IE" sz="2000" cap="none" dirty="0" smtClean="0">
                <a:ea typeface="ＭＳ Ｐゴシック" pitchFamily="-110" charset="-128"/>
              </a:rPr>
              <a:t>Both conventional imaging and x-ray imaging are used.</a:t>
            </a:r>
            <a:endParaRPr lang="en-US" sz="2000" cap="none" dirty="0"/>
          </a:p>
        </p:txBody>
      </p:sp>
      <p:pic>
        <p:nvPicPr>
          <p:cNvPr id="4" name="Picture 4" descr="1"/>
          <p:cNvPicPr>
            <a:picLocks noChangeAspect="1" noChangeArrowheads="1"/>
          </p:cNvPicPr>
          <p:nvPr/>
        </p:nvPicPr>
        <p:blipFill>
          <a:blip r:embed="rId3" cstate="print"/>
          <a:srcRect/>
          <a:stretch>
            <a:fillRect/>
          </a:stretch>
        </p:blipFill>
        <p:spPr bwMode="auto">
          <a:xfrm>
            <a:off x="9974887" y="1781208"/>
            <a:ext cx="2057400" cy="2879725"/>
          </a:xfrm>
          <a:prstGeom prst="rect">
            <a:avLst/>
          </a:prstGeom>
          <a:noFill/>
          <a:ln w="9525">
            <a:noFill/>
            <a:miter lim="800000"/>
            <a:headEnd/>
            <a:tailEnd/>
          </a:ln>
        </p:spPr>
      </p:pic>
      <p:pic>
        <p:nvPicPr>
          <p:cNvPr id="5" name="Picture 5" descr="Medalist5DXSeries5klg"/>
          <p:cNvPicPr>
            <a:picLocks noChangeAspect="1" noChangeArrowheads="1"/>
          </p:cNvPicPr>
          <p:nvPr/>
        </p:nvPicPr>
        <p:blipFill>
          <a:blip r:embed="rId4" cstate="print"/>
          <a:srcRect/>
          <a:stretch>
            <a:fillRect/>
          </a:stretch>
        </p:blipFill>
        <p:spPr bwMode="auto">
          <a:xfrm>
            <a:off x="4114637" y="4228826"/>
            <a:ext cx="2759618" cy="2629174"/>
          </a:xfrm>
          <a:prstGeom prst="rect">
            <a:avLst/>
          </a:prstGeom>
          <a:noFill/>
          <a:ln w="9525">
            <a:solidFill>
              <a:schemeClr val="tx1"/>
            </a:solidFill>
            <a:miter lim="800000"/>
            <a:headEnd/>
            <a:tailEnd/>
          </a:ln>
        </p:spPr>
      </p:pic>
      <p:pic>
        <p:nvPicPr>
          <p:cNvPr id="7" name="Picture 7"/>
          <p:cNvPicPr>
            <a:picLocks noChangeAspect="1" noChangeArrowheads="1"/>
          </p:cNvPicPr>
          <p:nvPr/>
        </p:nvPicPr>
        <p:blipFill>
          <a:blip r:embed="rId5" cstate="print"/>
          <a:srcRect/>
          <a:stretch>
            <a:fillRect/>
          </a:stretch>
        </p:blipFill>
        <p:spPr bwMode="auto">
          <a:xfrm>
            <a:off x="6874255" y="1781208"/>
            <a:ext cx="1238250" cy="928688"/>
          </a:xfrm>
          <a:prstGeom prst="rect">
            <a:avLst/>
          </a:prstGeom>
          <a:noFill/>
          <a:ln w="12700">
            <a:noFill/>
            <a:miter lim="800000"/>
            <a:headEnd/>
            <a:tailEnd/>
          </a:ln>
        </p:spPr>
      </p:pic>
      <p:pic>
        <p:nvPicPr>
          <p:cNvPr id="8" name="Picture 8"/>
          <p:cNvPicPr>
            <a:picLocks noChangeAspect="1" noChangeArrowheads="1"/>
          </p:cNvPicPr>
          <p:nvPr/>
        </p:nvPicPr>
        <p:blipFill>
          <a:blip r:embed="rId6" cstate="print"/>
          <a:srcRect/>
          <a:stretch>
            <a:fillRect/>
          </a:stretch>
        </p:blipFill>
        <p:spPr bwMode="auto">
          <a:xfrm>
            <a:off x="8492162" y="1781208"/>
            <a:ext cx="1235075" cy="927100"/>
          </a:xfrm>
          <a:prstGeom prst="rect">
            <a:avLst/>
          </a:prstGeom>
          <a:noFill/>
          <a:ln w="12700">
            <a:noFill/>
            <a:miter lim="800000"/>
            <a:headEnd/>
            <a:tailEnd/>
          </a:ln>
        </p:spPr>
      </p:pic>
    </p:spTree>
    <p:extLst>
      <p:ext uri="{BB962C8B-B14F-4D97-AF65-F5344CB8AC3E}">
        <p14:creationId xmlns:p14="http://schemas.microsoft.com/office/powerpoint/2010/main" val="2167041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1596177"/>
          </a:xfrm>
        </p:spPr>
        <p:txBody>
          <a:bodyPr>
            <a:normAutofit/>
          </a:bodyPr>
          <a:lstStyle/>
          <a:p>
            <a:r>
              <a:rPr lang="en-IE" dirty="0" smtClean="0"/>
              <a:t>Examples:-</a:t>
            </a:r>
            <a:br>
              <a:rPr lang="en-IE" dirty="0" smtClean="0"/>
            </a:br>
            <a:r>
              <a:rPr lang="en-IE" dirty="0" smtClean="0"/>
              <a:t>Law Enforcement</a:t>
            </a:r>
            <a:endParaRPr lang="en-US" dirty="0"/>
          </a:p>
        </p:txBody>
      </p:sp>
      <p:sp>
        <p:nvSpPr>
          <p:cNvPr id="3" name="Content Placeholder 2"/>
          <p:cNvSpPr>
            <a:spLocks noGrp="1"/>
          </p:cNvSpPr>
          <p:nvPr>
            <p:ph sz="quarter" idx="4294967295"/>
          </p:nvPr>
        </p:nvSpPr>
        <p:spPr>
          <a:xfrm>
            <a:off x="913775" y="1596178"/>
            <a:ext cx="10364451" cy="3014460"/>
          </a:xfrm>
          <a:prstGeom prst="rect">
            <a:avLst/>
          </a:prstGeom>
        </p:spPr>
        <p:txBody>
          <a:bodyPr>
            <a:normAutofit/>
          </a:bodyPr>
          <a:lstStyle/>
          <a:p>
            <a:pPr marL="0" indent="0"/>
            <a:r>
              <a:rPr lang="en-IE" sz="2400" cap="none" dirty="0" smtClean="0"/>
              <a:t>Image processing techniques are used extensively by law enforcers</a:t>
            </a:r>
          </a:p>
          <a:p>
            <a:pPr lvl="1"/>
            <a:r>
              <a:rPr lang="en-IE" sz="2000" cap="none" dirty="0" smtClean="0">
                <a:ea typeface="ＭＳ Ｐゴシック" pitchFamily="-110" charset="-128"/>
              </a:rPr>
              <a:t>Number plate recognition for speed cameras/automated toll systems</a:t>
            </a:r>
          </a:p>
          <a:p>
            <a:pPr lvl="1"/>
            <a:r>
              <a:rPr lang="en-IE" sz="2000" cap="none" dirty="0" smtClean="0">
                <a:ea typeface="ＭＳ Ｐゴシック" pitchFamily="-110" charset="-128"/>
              </a:rPr>
              <a:t>Fingerprint recognition</a:t>
            </a:r>
          </a:p>
          <a:p>
            <a:pPr lvl="1"/>
            <a:r>
              <a:rPr lang="en-IE" sz="2000" cap="none" dirty="0" smtClean="0">
                <a:ea typeface="ＭＳ Ｐゴシック" pitchFamily="-110" charset="-128"/>
              </a:rPr>
              <a:t>Enhancement of CCTV images</a:t>
            </a:r>
            <a:endParaRPr lang="en-US" sz="2000" cap="none" dirty="0"/>
          </a:p>
        </p:txBody>
      </p:sp>
      <p:pic>
        <p:nvPicPr>
          <p:cNvPr id="4" name="Picture 4"/>
          <p:cNvPicPr>
            <a:picLocks noChangeAspect="1" noChangeArrowheads="1"/>
          </p:cNvPicPr>
          <p:nvPr/>
        </p:nvPicPr>
        <p:blipFill>
          <a:blip r:embed="rId2" cstate="print"/>
          <a:srcRect t="27013" r="19791"/>
          <a:stretch>
            <a:fillRect/>
          </a:stretch>
        </p:blipFill>
        <p:spPr bwMode="auto">
          <a:xfrm>
            <a:off x="5079062" y="3669583"/>
            <a:ext cx="3616325" cy="2816788"/>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r="19370"/>
          <a:stretch>
            <a:fillRect/>
          </a:stretch>
        </p:blipFill>
        <p:spPr bwMode="auto">
          <a:xfrm>
            <a:off x="9209736" y="3810871"/>
            <a:ext cx="2609850" cy="2386012"/>
          </a:xfrm>
          <a:prstGeom prst="rect">
            <a:avLst/>
          </a:prstGeom>
          <a:noFill/>
          <a:ln w="9525">
            <a:noFill/>
            <a:miter lim="800000"/>
            <a:headEnd/>
            <a:tailEnd/>
          </a:ln>
        </p:spPr>
      </p:pic>
    </p:spTree>
    <p:extLst>
      <p:ext uri="{BB962C8B-B14F-4D97-AF65-F5344CB8AC3E}">
        <p14:creationId xmlns:p14="http://schemas.microsoft.com/office/powerpoint/2010/main" val="1905734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1596177"/>
          </a:xfrm>
        </p:spPr>
        <p:txBody>
          <a:bodyPr>
            <a:normAutofit/>
          </a:bodyPr>
          <a:lstStyle/>
          <a:p>
            <a:r>
              <a:rPr lang="en-IE" dirty="0" smtClean="0"/>
              <a:t>Examples:-</a:t>
            </a:r>
            <a:br>
              <a:rPr lang="en-IE" dirty="0" smtClean="0"/>
            </a:br>
            <a:r>
              <a:rPr lang="en-IE" dirty="0" smtClean="0"/>
              <a:t>Human Computer Interaction (HCI)</a:t>
            </a:r>
            <a:endParaRPr lang="en-US" dirty="0"/>
          </a:p>
        </p:txBody>
      </p:sp>
      <p:sp>
        <p:nvSpPr>
          <p:cNvPr id="3" name="Content Placeholder 2"/>
          <p:cNvSpPr>
            <a:spLocks noGrp="1"/>
          </p:cNvSpPr>
          <p:nvPr>
            <p:ph sz="quarter" idx="4294967295"/>
          </p:nvPr>
        </p:nvSpPr>
        <p:spPr>
          <a:xfrm>
            <a:off x="913775" y="1596177"/>
            <a:ext cx="6869921" cy="4560783"/>
          </a:xfrm>
          <a:prstGeom prst="rect">
            <a:avLst/>
          </a:prstGeom>
        </p:spPr>
        <p:txBody>
          <a:bodyPr>
            <a:normAutofit/>
          </a:bodyPr>
          <a:lstStyle/>
          <a:p>
            <a:r>
              <a:rPr lang="en-US" sz="2400" cap="none" dirty="0" smtClean="0"/>
              <a:t>Design and use of computer technology, focusing particularly on the interfaces between people (users) and computers.</a:t>
            </a:r>
          </a:p>
          <a:p>
            <a:pPr marL="0" indent="0"/>
            <a:r>
              <a:rPr lang="en-IE" sz="2400" cap="none" dirty="0" smtClean="0"/>
              <a:t> Try to make human computer interfaces more natural</a:t>
            </a:r>
          </a:p>
          <a:p>
            <a:pPr lvl="1"/>
            <a:r>
              <a:rPr lang="en-IE" sz="2000" cap="none" dirty="0" smtClean="0">
                <a:ea typeface="ＭＳ Ｐゴシック" pitchFamily="-110" charset="-128"/>
              </a:rPr>
              <a:t>Face recognition</a:t>
            </a:r>
          </a:p>
          <a:p>
            <a:pPr lvl="1"/>
            <a:r>
              <a:rPr lang="en-IE" sz="2000" cap="none" dirty="0" smtClean="0">
                <a:ea typeface="ＭＳ Ｐゴシック" pitchFamily="-110" charset="-128"/>
              </a:rPr>
              <a:t>Gesture recognition</a:t>
            </a:r>
          </a:p>
          <a:p>
            <a:endParaRPr lang="en-US" sz="2400" cap="none" dirty="0"/>
          </a:p>
        </p:txBody>
      </p:sp>
      <p:pic>
        <p:nvPicPr>
          <p:cNvPr id="53250" name="Picture 2" descr="http://www.ngrain.com/wp-content/uploads/2014/07/HCI.jpg"/>
          <p:cNvPicPr>
            <a:picLocks noChangeAspect="1" noChangeArrowheads="1"/>
          </p:cNvPicPr>
          <p:nvPr/>
        </p:nvPicPr>
        <p:blipFill>
          <a:blip r:embed="rId2" cstate="print"/>
          <a:srcRect/>
          <a:stretch>
            <a:fillRect/>
          </a:stretch>
        </p:blipFill>
        <p:spPr bwMode="auto">
          <a:xfrm>
            <a:off x="8301088" y="1596177"/>
            <a:ext cx="3461289" cy="2585906"/>
          </a:xfrm>
          <a:prstGeom prst="rect">
            <a:avLst/>
          </a:prstGeom>
          <a:noFill/>
        </p:spPr>
      </p:pic>
      <p:pic>
        <p:nvPicPr>
          <p:cNvPr id="53252" name="Picture 4" descr="http://www.olafurandri.com/wp/wp-content/uploads/2011/07/displex.png"/>
          <p:cNvPicPr>
            <a:picLocks noChangeAspect="1" noChangeArrowheads="1"/>
          </p:cNvPicPr>
          <p:nvPr/>
        </p:nvPicPr>
        <p:blipFill>
          <a:blip r:embed="rId3" cstate="print"/>
          <a:srcRect/>
          <a:stretch>
            <a:fillRect/>
          </a:stretch>
        </p:blipFill>
        <p:spPr bwMode="auto">
          <a:xfrm>
            <a:off x="8218269" y="4394355"/>
            <a:ext cx="3505200" cy="2265834"/>
          </a:xfrm>
          <a:prstGeom prst="rect">
            <a:avLst/>
          </a:prstGeom>
          <a:noFill/>
        </p:spPr>
      </p:pic>
      <p:pic>
        <p:nvPicPr>
          <p:cNvPr id="7" name="Picture 6"/>
          <p:cNvPicPr>
            <a:picLocks noChangeAspect="1" noChangeArrowheads="1"/>
          </p:cNvPicPr>
          <p:nvPr/>
        </p:nvPicPr>
        <p:blipFill>
          <a:blip r:embed="rId4" cstate="print"/>
          <a:srcRect/>
          <a:stretch>
            <a:fillRect/>
          </a:stretch>
        </p:blipFill>
        <p:spPr bwMode="auto">
          <a:xfrm>
            <a:off x="4615369" y="4394355"/>
            <a:ext cx="3168327" cy="2265834"/>
          </a:xfrm>
          <a:prstGeom prst="rect">
            <a:avLst/>
          </a:prstGeom>
          <a:noFill/>
          <a:ln w="12700">
            <a:noFill/>
            <a:miter lim="800000"/>
            <a:headEnd/>
            <a:tailEnd/>
          </a:ln>
        </p:spPr>
      </p:pic>
    </p:spTree>
    <p:extLst>
      <p:ext uri="{BB962C8B-B14F-4D97-AF65-F5344CB8AC3E}">
        <p14:creationId xmlns:p14="http://schemas.microsoft.com/office/powerpoint/2010/main" val="1956989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910600" y="345467"/>
            <a:ext cx="10364451" cy="951522"/>
          </a:xfrm>
        </p:spPr>
        <p:txBody>
          <a:bodyPr>
            <a:normAutofit/>
          </a:bodyPr>
          <a:lstStyle/>
          <a:p>
            <a:pPr eaLnBrk="1" hangingPunct="1"/>
            <a:r>
              <a:rPr lang="en-IE" dirty="0"/>
              <a:t>Key Stages in Digital Image Processing</a:t>
            </a:r>
            <a:endParaRPr lang="en-US" dirty="0"/>
          </a:p>
        </p:txBody>
      </p:sp>
      <p:sp>
        <p:nvSpPr>
          <p:cNvPr id="65540" name="Rectangle 19"/>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65541" name="Rectangle 20"/>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t>Image Restoration</a:t>
            </a:r>
            <a:endParaRPr lang="en-US" dirty="0"/>
          </a:p>
        </p:txBody>
      </p:sp>
      <p:sp>
        <p:nvSpPr>
          <p:cNvPr id="65542" name="Rectangle 21"/>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5543" name="Rectangle 22"/>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5544" name="Rectangle 23"/>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5545" name="Rectangle 24"/>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65546" name="Rectangle 25"/>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5547" name="Text Box 26"/>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65548" name="AutoShape 27"/>
          <p:cNvCxnSpPr>
            <a:cxnSpLocks noChangeShapeType="1"/>
            <a:stCxn id="65547" idx="0"/>
            <a:endCxn id="65540"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65549" name="AutoShape 28"/>
          <p:cNvCxnSpPr>
            <a:cxnSpLocks noChangeShapeType="1"/>
            <a:stCxn id="65540" idx="0"/>
            <a:endCxn id="65545"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65550" name="AutoShape 29"/>
          <p:cNvCxnSpPr>
            <a:cxnSpLocks noChangeShapeType="1"/>
            <a:stCxn id="65546" idx="2"/>
            <a:endCxn id="65544"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65551" name="AutoShape 30"/>
          <p:cNvCxnSpPr>
            <a:cxnSpLocks noChangeShapeType="1"/>
            <a:stCxn id="65543" idx="2"/>
            <a:endCxn id="65546"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65552" name="AutoShape 31"/>
          <p:cNvCxnSpPr>
            <a:cxnSpLocks noChangeShapeType="1"/>
            <a:stCxn id="65542" idx="3"/>
            <a:endCxn id="65543"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65553" name="AutoShape 32"/>
          <p:cNvCxnSpPr>
            <a:cxnSpLocks noChangeShapeType="1"/>
            <a:stCxn id="65541" idx="3"/>
            <a:endCxn id="65542"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65554" name="AutoShape 33"/>
          <p:cNvCxnSpPr>
            <a:cxnSpLocks noChangeShapeType="1"/>
            <a:stCxn id="65545" idx="0"/>
            <a:endCxn id="65541"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65555" name="Rectangle 35"/>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5556" name="Rectangle 36"/>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spTree>
    <p:extLst>
      <p:ext uri="{BB962C8B-B14F-4D97-AF65-F5344CB8AC3E}">
        <p14:creationId xmlns:p14="http://schemas.microsoft.com/office/powerpoint/2010/main" val="14209086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910600" y="53130"/>
            <a:ext cx="10364451" cy="1152559"/>
          </a:xfrm>
        </p:spPr>
        <p:txBody>
          <a:bodyPr>
            <a:normAutofit/>
          </a:bodyPr>
          <a:lstStyle/>
          <a:p>
            <a:pPr eaLnBrk="1" hangingPunct="1"/>
            <a:r>
              <a:rPr lang="en-IE" dirty="0"/>
              <a:t>Key Stages in Digital Image Processing:</a:t>
            </a:r>
            <a:br>
              <a:rPr lang="en-IE" dirty="0"/>
            </a:br>
            <a:r>
              <a:rPr lang="en-IE" dirty="0"/>
              <a:t>Image </a:t>
            </a:r>
            <a:r>
              <a:rPr lang="en-IE" dirty="0" smtClean="0"/>
              <a:t>Acquisition</a:t>
            </a:r>
            <a:endParaRPr lang="en-US" dirty="0"/>
          </a:p>
        </p:txBody>
      </p:sp>
      <p:sp>
        <p:nvSpPr>
          <p:cNvPr id="67588" name="Rectangle 4"/>
          <p:cNvSpPr>
            <a:spLocks noChangeArrowheads="1"/>
          </p:cNvSpPr>
          <p:nvPr/>
        </p:nvSpPr>
        <p:spPr bwMode="auto">
          <a:xfrm>
            <a:off x="2074863" y="4016376"/>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Acquisition</a:t>
            </a:r>
            <a:endParaRPr lang="en-US"/>
          </a:p>
        </p:txBody>
      </p:sp>
      <p:sp>
        <p:nvSpPr>
          <p:cNvPr id="67589"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7590"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7591"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7592"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7593"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67594"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7595" name="Text Box 11"/>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67596" name="AutoShape 12"/>
          <p:cNvCxnSpPr>
            <a:cxnSpLocks noChangeShapeType="1"/>
            <a:stCxn id="67595" idx="0"/>
            <a:endCxn id="67588"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67597" name="AutoShape 13"/>
          <p:cNvCxnSpPr>
            <a:cxnSpLocks noChangeShapeType="1"/>
            <a:stCxn id="67588" idx="0"/>
            <a:endCxn id="67593" idx="2"/>
          </p:cNvCxnSpPr>
          <p:nvPr/>
        </p:nvCxnSpPr>
        <p:spPr bwMode="auto">
          <a:xfrm rot="-5400000">
            <a:off x="2785270" y="3860007"/>
            <a:ext cx="274637" cy="0"/>
          </a:xfrm>
          <a:prstGeom prst="straightConnector1">
            <a:avLst/>
          </a:prstGeom>
          <a:noFill/>
          <a:ln w="12700">
            <a:solidFill>
              <a:schemeClr val="tx1"/>
            </a:solidFill>
            <a:round/>
            <a:headEnd/>
            <a:tailEnd type="triangle" w="med" len="med"/>
          </a:ln>
        </p:spPr>
      </p:cxnSp>
      <p:cxnSp>
        <p:nvCxnSpPr>
          <p:cNvPr id="67598" name="AutoShape 14"/>
          <p:cNvCxnSpPr>
            <a:cxnSpLocks noChangeShapeType="1"/>
            <a:stCxn id="67594" idx="2"/>
            <a:endCxn id="67592"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67599" name="AutoShape 15"/>
          <p:cNvCxnSpPr>
            <a:cxnSpLocks noChangeShapeType="1"/>
            <a:stCxn id="67591" idx="2"/>
            <a:endCxn id="67594"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67600" name="AutoShape 16"/>
          <p:cNvCxnSpPr>
            <a:cxnSpLocks noChangeShapeType="1"/>
            <a:stCxn id="67590" idx="3"/>
            <a:endCxn id="67591"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67601" name="AutoShape 17"/>
          <p:cNvCxnSpPr>
            <a:cxnSpLocks noChangeShapeType="1"/>
            <a:stCxn id="67589" idx="3"/>
            <a:endCxn id="67590"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67602" name="AutoShape 18"/>
          <p:cNvCxnSpPr>
            <a:cxnSpLocks noChangeShapeType="1"/>
            <a:stCxn id="67593" idx="0"/>
            <a:endCxn id="67589"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pic>
        <p:nvPicPr>
          <p:cNvPr id="67603" name="Picture 19"/>
          <p:cNvPicPr>
            <a:picLocks noChangeAspect="1" noChangeArrowheads="1"/>
          </p:cNvPicPr>
          <p:nvPr/>
        </p:nvPicPr>
        <p:blipFill>
          <a:blip r:embed="rId3" cstate="print"/>
          <a:srcRect b="19398"/>
          <a:stretch>
            <a:fillRect/>
          </a:stretch>
        </p:blipFill>
        <p:spPr bwMode="auto">
          <a:xfrm>
            <a:off x="4076701" y="2894013"/>
            <a:ext cx="4043363" cy="2271712"/>
          </a:xfrm>
          <a:prstGeom prst="rect">
            <a:avLst/>
          </a:prstGeom>
          <a:noFill/>
          <a:ln w="9525">
            <a:noFill/>
            <a:miter lim="800000"/>
            <a:headEnd/>
            <a:tailEnd/>
          </a:ln>
        </p:spPr>
      </p:pic>
      <p:sp>
        <p:nvSpPr>
          <p:cNvPr id="67604" name="Rectangle 20"/>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7605" name="Rectangle 21"/>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grpSp>
        <p:nvGrpSpPr>
          <p:cNvPr id="2" name="Group 22"/>
          <p:cNvGrpSpPr>
            <a:grpSpLocks/>
          </p:cNvGrpSpPr>
          <p:nvPr/>
        </p:nvGrpSpPr>
        <p:grpSpPr bwMode="auto">
          <a:xfrm>
            <a:off x="1520825" y="1631951"/>
            <a:ext cx="260350" cy="5229225"/>
            <a:chOff x="-2" y="1034"/>
            <a:chExt cx="164" cy="3294"/>
          </a:xfrm>
        </p:grpSpPr>
        <p:pic>
          <p:nvPicPr>
            <p:cNvPr id="67607" name="Picture 23"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67608"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dirty="0">
                  <a:solidFill>
                    <a:schemeClr val="bg1"/>
                  </a:solidFill>
                </a:rPr>
                <a:t>Images taken from Gonzalez &amp; Woods, Digital Image Processing (2002)</a:t>
              </a:r>
              <a:endParaRPr lang="en-US" sz="1200" dirty="0">
                <a:solidFill>
                  <a:schemeClr val="bg1"/>
                </a:solidFill>
              </a:endParaRPr>
            </a:p>
          </p:txBody>
        </p:sp>
      </p:grpSp>
    </p:spTree>
    <p:extLst>
      <p:ext uri="{BB962C8B-B14F-4D97-AF65-F5344CB8AC3E}">
        <p14:creationId xmlns:p14="http://schemas.microsoft.com/office/powerpoint/2010/main" val="41592375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28"/>
          <p:cNvSpPr>
            <a:spLocks noChangeArrowheads="1"/>
          </p:cNvSpPr>
          <p:nvPr/>
        </p:nvSpPr>
        <p:spPr bwMode="auto">
          <a:xfrm>
            <a:off x="5895975" y="3608389"/>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GB"/>
          </a:p>
        </p:txBody>
      </p:sp>
      <p:sp>
        <p:nvSpPr>
          <p:cNvPr id="69635" name="Rectangle 2"/>
          <p:cNvSpPr>
            <a:spLocks noGrp="1" noChangeArrowheads="1"/>
          </p:cNvSpPr>
          <p:nvPr>
            <p:ph type="title"/>
          </p:nvPr>
        </p:nvSpPr>
        <p:spPr>
          <a:xfrm>
            <a:off x="910600" y="15281"/>
            <a:ext cx="10364451" cy="1596177"/>
          </a:xfrm>
        </p:spPr>
        <p:txBody>
          <a:bodyPr>
            <a:normAutofit/>
          </a:bodyPr>
          <a:lstStyle/>
          <a:p>
            <a:pPr eaLnBrk="1" hangingPunct="1"/>
            <a:r>
              <a:rPr lang="en-IE" dirty="0"/>
              <a:t>Key Stages in Digital Image Processing:</a:t>
            </a:r>
            <a:br>
              <a:rPr lang="en-IE" dirty="0"/>
            </a:br>
            <a:r>
              <a:rPr lang="en-IE" dirty="0"/>
              <a:t>Image Enhancement</a:t>
            </a:r>
            <a:endParaRPr lang="en-US" dirty="0"/>
          </a:p>
        </p:txBody>
      </p:sp>
      <p:sp>
        <p:nvSpPr>
          <p:cNvPr id="69637"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69638"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9639"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9640"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9641"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9642" name="Rectangle 9"/>
          <p:cNvSpPr>
            <a:spLocks noChangeArrowheads="1"/>
          </p:cNvSpPr>
          <p:nvPr/>
        </p:nvSpPr>
        <p:spPr bwMode="auto">
          <a:xfrm>
            <a:off x="2074863" y="2892426"/>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Enhancement</a:t>
            </a:r>
            <a:endParaRPr lang="en-US"/>
          </a:p>
        </p:txBody>
      </p:sp>
      <p:sp>
        <p:nvSpPr>
          <p:cNvPr id="69643"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9644" name="Text Box 11"/>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69645" name="AutoShape 12"/>
          <p:cNvCxnSpPr>
            <a:cxnSpLocks noChangeShapeType="1"/>
            <a:stCxn id="69644" idx="0"/>
            <a:endCxn id="69637"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69646" name="AutoShape 13"/>
          <p:cNvCxnSpPr>
            <a:cxnSpLocks noChangeShapeType="1"/>
            <a:stCxn id="69637" idx="0"/>
            <a:endCxn id="69642" idx="2"/>
          </p:cNvCxnSpPr>
          <p:nvPr/>
        </p:nvCxnSpPr>
        <p:spPr bwMode="auto">
          <a:xfrm rot="-5400000">
            <a:off x="2785270" y="3879057"/>
            <a:ext cx="274637" cy="0"/>
          </a:xfrm>
          <a:prstGeom prst="straightConnector1">
            <a:avLst/>
          </a:prstGeom>
          <a:noFill/>
          <a:ln w="12700">
            <a:solidFill>
              <a:schemeClr val="tx1"/>
            </a:solidFill>
            <a:round/>
            <a:headEnd/>
            <a:tailEnd type="triangle" w="med" len="med"/>
          </a:ln>
        </p:spPr>
      </p:cxnSp>
      <p:cxnSp>
        <p:nvCxnSpPr>
          <p:cNvPr id="69647" name="AutoShape 14"/>
          <p:cNvCxnSpPr>
            <a:cxnSpLocks noChangeShapeType="1"/>
            <a:stCxn id="69643" idx="2"/>
            <a:endCxn id="69641"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69648" name="AutoShape 15"/>
          <p:cNvCxnSpPr>
            <a:cxnSpLocks noChangeShapeType="1"/>
            <a:stCxn id="69640" idx="2"/>
            <a:endCxn id="69643"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69649" name="AutoShape 16"/>
          <p:cNvCxnSpPr>
            <a:cxnSpLocks noChangeShapeType="1"/>
            <a:stCxn id="69639" idx="3"/>
            <a:endCxn id="69640"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69650" name="AutoShape 17"/>
          <p:cNvCxnSpPr>
            <a:cxnSpLocks noChangeShapeType="1"/>
            <a:stCxn id="69638" idx="3"/>
            <a:endCxn id="69639"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69651" name="AutoShape 18"/>
          <p:cNvCxnSpPr>
            <a:cxnSpLocks noChangeShapeType="1"/>
            <a:stCxn id="69642" idx="0"/>
            <a:endCxn id="69638" idx="1"/>
          </p:cNvCxnSpPr>
          <p:nvPr/>
        </p:nvCxnSpPr>
        <p:spPr bwMode="auto">
          <a:xfrm rot="-5400000">
            <a:off x="3100389" y="1917701"/>
            <a:ext cx="777875" cy="1133475"/>
          </a:xfrm>
          <a:prstGeom prst="bentConnector2">
            <a:avLst/>
          </a:prstGeom>
          <a:noFill/>
          <a:ln w="12700">
            <a:solidFill>
              <a:schemeClr val="tx1"/>
            </a:solidFill>
            <a:miter lim="800000"/>
            <a:headEnd/>
            <a:tailEnd type="triangle" w="med" len="med"/>
          </a:ln>
        </p:spPr>
      </p:cxnSp>
      <p:sp>
        <p:nvSpPr>
          <p:cNvPr id="69652" name="Rectangle 20"/>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9653" name="Rectangle 21"/>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69654" name="Picture 24"/>
          <p:cNvPicPr>
            <a:picLocks noChangeAspect="1" noChangeArrowheads="1"/>
          </p:cNvPicPr>
          <p:nvPr/>
        </p:nvPicPr>
        <p:blipFill>
          <a:blip r:embed="rId3" cstate="print"/>
          <a:srcRect l="40881" t="1314" r="19798" b="50453"/>
          <a:stretch>
            <a:fillRect/>
          </a:stretch>
        </p:blipFill>
        <p:spPr bwMode="auto">
          <a:xfrm>
            <a:off x="3921125" y="2860676"/>
            <a:ext cx="2001838" cy="1978025"/>
          </a:xfrm>
          <a:prstGeom prst="rect">
            <a:avLst/>
          </a:prstGeom>
          <a:noFill/>
          <a:ln w="9525">
            <a:solidFill>
              <a:schemeClr val="tx1"/>
            </a:solidFill>
            <a:miter lim="800000"/>
            <a:headEnd/>
            <a:tailEnd/>
          </a:ln>
        </p:spPr>
      </p:pic>
      <p:pic>
        <p:nvPicPr>
          <p:cNvPr id="69655" name="Picture 27"/>
          <p:cNvPicPr>
            <a:picLocks noChangeAspect="1" noChangeArrowheads="1"/>
          </p:cNvPicPr>
          <p:nvPr/>
        </p:nvPicPr>
        <p:blipFill>
          <a:blip r:embed="rId3" cstate="print"/>
          <a:srcRect l="1335" t="50766" r="59975"/>
          <a:stretch>
            <a:fillRect/>
          </a:stretch>
        </p:blipFill>
        <p:spPr bwMode="auto">
          <a:xfrm>
            <a:off x="6292850" y="2889251"/>
            <a:ext cx="1968500" cy="2017713"/>
          </a:xfrm>
          <a:prstGeom prst="rect">
            <a:avLst/>
          </a:prstGeom>
          <a:noFill/>
          <a:ln w="9525">
            <a:solidFill>
              <a:schemeClr val="tx1"/>
            </a:solidFill>
            <a:miter lim="800000"/>
            <a:headEnd/>
            <a:tailEnd/>
          </a:ln>
        </p:spPr>
      </p:pic>
      <p:grpSp>
        <p:nvGrpSpPr>
          <p:cNvPr id="2" name="Group 29"/>
          <p:cNvGrpSpPr>
            <a:grpSpLocks/>
          </p:cNvGrpSpPr>
          <p:nvPr/>
        </p:nvGrpSpPr>
        <p:grpSpPr bwMode="auto">
          <a:xfrm>
            <a:off x="1520825" y="1631951"/>
            <a:ext cx="260350" cy="5229225"/>
            <a:chOff x="-2" y="1034"/>
            <a:chExt cx="164" cy="3294"/>
          </a:xfrm>
        </p:grpSpPr>
        <p:pic>
          <p:nvPicPr>
            <p:cNvPr id="69657" name="Picture 30"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69658" name="Rectangle 31"/>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1418212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920125" y="17942"/>
            <a:ext cx="10364451" cy="1596177"/>
          </a:xfrm>
        </p:spPr>
        <p:txBody>
          <a:bodyPr>
            <a:normAutofit/>
          </a:bodyPr>
          <a:lstStyle/>
          <a:p>
            <a:pPr eaLnBrk="1" hangingPunct="1"/>
            <a:r>
              <a:rPr lang="en-IE" dirty="0"/>
              <a:t>Key Stages in Digital Image Processing:</a:t>
            </a:r>
            <a:br>
              <a:rPr lang="en-IE" dirty="0"/>
            </a:br>
            <a:r>
              <a:rPr lang="en-IE" dirty="0"/>
              <a:t>Image Restoration</a:t>
            </a:r>
            <a:endParaRPr lang="en-US" dirty="0"/>
          </a:p>
        </p:txBody>
      </p:sp>
      <p:sp>
        <p:nvSpPr>
          <p:cNvPr id="71684"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1685" name="Rectangle 5"/>
          <p:cNvSpPr>
            <a:spLocks noChangeArrowheads="1"/>
          </p:cNvSpPr>
          <p:nvPr/>
        </p:nvSpPr>
        <p:spPr bwMode="auto">
          <a:xfrm>
            <a:off x="4056063" y="1679576"/>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Restoration</a:t>
            </a:r>
            <a:endParaRPr lang="en-US"/>
          </a:p>
        </p:txBody>
      </p:sp>
      <p:sp>
        <p:nvSpPr>
          <p:cNvPr id="71686"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1687"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1688"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1689"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1690"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1691" name="Text Box 11"/>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1692" name="AutoShape 12"/>
          <p:cNvCxnSpPr>
            <a:cxnSpLocks noChangeShapeType="1"/>
            <a:stCxn id="71691" idx="0"/>
            <a:endCxn id="71684"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71693" name="AutoShape 13"/>
          <p:cNvCxnSpPr>
            <a:cxnSpLocks noChangeShapeType="1"/>
            <a:stCxn id="71684" idx="0"/>
            <a:endCxn id="71689"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1694" name="AutoShape 14"/>
          <p:cNvCxnSpPr>
            <a:cxnSpLocks noChangeShapeType="1"/>
            <a:stCxn id="71690" idx="2"/>
            <a:endCxn id="71688"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71695" name="AutoShape 15"/>
          <p:cNvCxnSpPr>
            <a:cxnSpLocks noChangeShapeType="1"/>
            <a:stCxn id="71687" idx="2"/>
            <a:endCxn id="71690"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71696" name="AutoShape 16"/>
          <p:cNvCxnSpPr>
            <a:cxnSpLocks noChangeShapeType="1"/>
            <a:stCxn id="71686" idx="3"/>
            <a:endCxn id="71687"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71697" name="AutoShape 17"/>
          <p:cNvCxnSpPr>
            <a:cxnSpLocks noChangeShapeType="1"/>
            <a:stCxn id="71685" idx="3"/>
            <a:endCxn id="71686" idx="1"/>
          </p:cNvCxnSpPr>
          <p:nvPr/>
        </p:nvCxnSpPr>
        <p:spPr bwMode="auto">
          <a:xfrm>
            <a:off x="5770564" y="2095500"/>
            <a:ext cx="663575" cy="0"/>
          </a:xfrm>
          <a:prstGeom prst="straightConnector1">
            <a:avLst/>
          </a:prstGeom>
          <a:noFill/>
          <a:ln w="12700">
            <a:solidFill>
              <a:schemeClr val="tx1"/>
            </a:solidFill>
            <a:round/>
            <a:headEnd/>
            <a:tailEnd type="triangle" w="med" len="med"/>
          </a:ln>
        </p:spPr>
      </p:cxnSp>
      <p:cxnSp>
        <p:nvCxnSpPr>
          <p:cNvPr id="71698" name="AutoShape 18"/>
          <p:cNvCxnSpPr>
            <a:cxnSpLocks noChangeShapeType="1"/>
            <a:stCxn id="71689" idx="0"/>
            <a:endCxn id="71685" idx="1"/>
          </p:cNvCxnSpPr>
          <p:nvPr/>
        </p:nvCxnSpPr>
        <p:spPr bwMode="auto">
          <a:xfrm rot="-5400000">
            <a:off x="3081339" y="1936751"/>
            <a:ext cx="796925" cy="1114425"/>
          </a:xfrm>
          <a:prstGeom prst="bentConnector2">
            <a:avLst/>
          </a:prstGeom>
          <a:noFill/>
          <a:ln w="12700">
            <a:solidFill>
              <a:schemeClr val="tx1"/>
            </a:solidFill>
            <a:miter lim="800000"/>
            <a:headEnd/>
            <a:tailEnd type="triangle" w="med" len="med"/>
          </a:ln>
        </p:spPr>
      </p:cxnSp>
      <p:sp>
        <p:nvSpPr>
          <p:cNvPr id="71699"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1700"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1701" name="Picture 24"/>
          <p:cNvPicPr>
            <a:picLocks noChangeAspect="1" noChangeArrowheads="1"/>
          </p:cNvPicPr>
          <p:nvPr/>
        </p:nvPicPr>
        <p:blipFill>
          <a:blip r:embed="rId3" cstate="print"/>
          <a:srcRect l="39732" t="50377" r="21088"/>
          <a:stretch>
            <a:fillRect/>
          </a:stretch>
        </p:blipFill>
        <p:spPr bwMode="auto">
          <a:xfrm>
            <a:off x="5845175" y="3765550"/>
            <a:ext cx="2427288" cy="1849438"/>
          </a:xfrm>
          <a:prstGeom prst="rect">
            <a:avLst/>
          </a:prstGeom>
          <a:noFill/>
          <a:ln w="9525">
            <a:solidFill>
              <a:schemeClr val="tx1"/>
            </a:solidFill>
            <a:miter lim="800000"/>
            <a:headEnd/>
            <a:tailEnd/>
          </a:ln>
        </p:spPr>
      </p:pic>
      <p:pic>
        <p:nvPicPr>
          <p:cNvPr id="71702" name="Picture 23"/>
          <p:cNvPicPr>
            <a:picLocks noChangeAspect="1" noChangeArrowheads="1"/>
          </p:cNvPicPr>
          <p:nvPr/>
        </p:nvPicPr>
        <p:blipFill>
          <a:blip r:embed="rId3" cstate="print"/>
          <a:srcRect r="60266" b="50418"/>
          <a:stretch>
            <a:fillRect/>
          </a:stretch>
        </p:blipFill>
        <p:spPr bwMode="auto">
          <a:xfrm>
            <a:off x="3887788" y="2674938"/>
            <a:ext cx="2462212" cy="1847850"/>
          </a:xfrm>
          <a:prstGeom prst="rect">
            <a:avLst/>
          </a:prstGeom>
          <a:noFill/>
          <a:ln w="9525">
            <a:solidFill>
              <a:schemeClr val="tx1"/>
            </a:solidFill>
            <a:miter lim="800000"/>
            <a:headEnd/>
            <a:tailEnd/>
          </a:ln>
        </p:spPr>
      </p:pic>
      <p:grpSp>
        <p:nvGrpSpPr>
          <p:cNvPr id="2" name="Group 25"/>
          <p:cNvGrpSpPr>
            <a:grpSpLocks/>
          </p:cNvGrpSpPr>
          <p:nvPr/>
        </p:nvGrpSpPr>
        <p:grpSpPr bwMode="auto">
          <a:xfrm>
            <a:off x="1520825" y="1631951"/>
            <a:ext cx="260350" cy="5229225"/>
            <a:chOff x="-2" y="1034"/>
            <a:chExt cx="164" cy="3294"/>
          </a:xfrm>
        </p:grpSpPr>
        <p:pic>
          <p:nvPicPr>
            <p:cNvPr id="71704" name="Picture 2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1705" name="Rectangle 2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818061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899487" y="29424"/>
            <a:ext cx="10364451" cy="1596177"/>
          </a:xfrm>
        </p:spPr>
        <p:txBody>
          <a:bodyPr>
            <a:normAutofit/>
          </a:bodyPr>
          <a:lstStyle/>
          <a:p>
            <a:pPr eaLnBrk="1" hangingPunct="1"/>
            <a:r>
              <a:rPr lang="en-IE" dirty="0"/>
              <a:t>Key Stages in Digital Image Processing:</a:t>
            </a:r>
            <a:br>
              <a:rPr lang="en-IE" dirty="0"/>
            </a:br>
            <a:r>
              <a:rPr lang="en-IE" dirty="0"/>
              <a:t>Morphological Processing</a:t>
            </a:r>
            <a:endParaRPr lang="en-US" dirty="0"/>
          </a:p>
        </p:txBody>
      </p:sp>
      <p:sp>
        <p:nvSpPr>
          <p:cNvPr id="73732"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3733"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3734" name="Rectangle 6"/>
          <p:cNvSpPr>
            <a:spLocks noChangeArrowheads="1"/>
          </p:cNvSpPr>
          <p:nvPr/>
        </p:nvSpPr>
        <p:spPr bwMode="auto">
          <a:xfrm>
            <a:off x="6434138" y="1679576"/>
            <a:ext cx="1695450" cy="830263"/>
          </a:xfrm>
          <a:prstGeom prst="rect">
            <a:avLst/>
          </a:prstGeom>
          <a:solidFill>
            <a:schemeClr val="accent1"/>
          </a:solidFill>
          <a:ln w="38100">
            <a:solidFill>
              <a:schemeClr val="tx1"/>
            </a:solidFill>
            <a:miter lim="800000"/>
            <a:headEnd/>
            <a:tailEnd/>
          </a:ln>
        </p:spPr>
        <p:txBody>
          <a:bodyPr anchor="ctr"/>
          <a:lstStyle/>
          <a:p>
            <a:pPr algn="ctr"/>
            <a:r>
              <a:rPr lang="en-IE"/>
              <a:t>Morphological Processing</a:t>
            </a:r>
            <a:endParaRPr lang="en-US"/>
          </a:p>
        </p:txBody>
      </p:sp>
      <p:sp>
        <p:nvSpPr>
          <p:cNvPr id="73735"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3736"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3737"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3738"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3739" name="Text Box 11"/>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3740" name="AutoShape 12"/>
          <p:cNvCxnSpPr>
            <a:cxnSpLocks noChangeShapeType="1"/>
            <a:stCxn id="73739" idx="0"/>
            <a:endCxn id="73732"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73741" name="AutoShape 13"/>
          <p:cNvCxnSpPr>
            <a:cxnSpLocks noChangeShapeType="1"/>
            <a:stCxn id="73732" idx="0"/>
            <a:endCxn id="73737"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3742" name="AutoShape 14"/>
          <p:cNvCxnSpPr>
            <a:cxnSpLocks noChangeShapeType="1"/>
            <a:stCxn id="73738" idx="2"/>
            <a:endCxn id="73736"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73743" name="AutoShape 15"/>
          <p:cNvCxnSpPr>
            <a:cxnSpLocks noChangeShapeType="1"/>
            <a:stCxn id="73735" idx="2"/>
            <a:endCxn id="73738"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73744" name="AutoShape 16"/>
          <p:cNvCxnSpPr>
            <a:cxnSpLocks noChangeShapeType="1"/>
            <a:stCxn id="73734" idx="3"/>
            <a:endCxn id="73735" idx="0"/>
          </p:cNvCxnSpPr>
          <p:nvPr/>
        </p:nvCxnSpPr>
        <p:spPr bwMode="auto">
          <a:xfrm>
            <a:off x="8148639" y="2095501"/>
            <a:ext cx="1100137" cy="796925"/>
          </a:xfrm>
          <a:prstGeom prst="bentConnector2">
            <a:avLst/>
          </a:prstGeom>
          <a:noFill/>
          <a:ln w="12700">
            <a:solidFill>
              <a:schemeClr val="tx1"/>
            </a:solidFill>
            <a:miter lim="800000"/>
            <a:headEnd/>
            <a:tailEnd type="triangle" w="med" len="med"/>
          </a:ln>
        </p:spPr>
      </p:cxnSp>
      <p:cxnSp>
        <p:nvCxnSpPr>
          <p:cNvPr id="73745" name="AutoShape 17"/>
          <p:cNvCxnSpPr>
            <a:cxnSpLocks noChangeShapeType="1"/>
            <a:stCxn id="73733" idx="3"/>
            <a:endCxn id="73734" idx="1"/>
          </p:cNvCxnSpPr>
          <p:nvPr/>
        </p:nvCxnSpPr>
        <p:spPr bwMode="auto">
          <a:xfrm>
            <a:off x="5751514" y="2095500"/>
            <a:ext cx="663575" cy="0"/>
          </a:xfrm>
          <a:prstGeom prst="straightConnector1">
            <a:avLst/>
          </a:prstGeom>
          <a:noFill/>
          <a:ln w="12700">
            <a:solidFill>
              <a:schemeClr val="tx1"/>
            </a:solidFill>
            <a:round/>
            <a:headEnd/>
            <a:tailEnd type="triangle" w="med" len="med"/>
          </a:ln>
        </p:spPr>
      </p:cxnSp>
      <p:cxnSp>
        <p:nvCxnSpPr>
          <p:cNvPr id="73746" name="AutoShape 18"/>
          <p:cNvCxnSpPr>
            <a:cxnSpLocks noChangeShapeType="1"/>
            <a:stCxn id="73737" idx="0"/>
            <a:endCxn id="73733"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3747"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3748"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3749" name="Picture 21"/>
          <p:cNvPicPr>
            <a:picLocks noChangeAspect="1" noChangeArrowheads="1"/>
          </p:cNvPicPr>
          <p:nvPr/>
        </p:nvPicPr>
        <p:blipFill>
          <a:blip r:embed="rId3" cstate="print"/>
          <a:srcRect r="19370"/>
          <a:stretch>
            <a:fillRect/>
          </a:stretch>
        </p:blipFill>
        <p:spPr bwMode="auto">
          <a:xfrm>
            <a:off x="4351338" y="2563814"/>
            <a:ext cx="3460750" cy="3163887"/>
          </a:xfrm>
          <a:prstGeom prst="rect">
            <a:avLst/>
          </a:prstGeom>
          <a:noFill/>
          <a:ln w="9525">
            <a:noFill/>
            <a:miter lim="800000"/>
            <a:headEnd/>
            <a:tailEnd/>
          </a:ln>
        </p:spPr>
      </p:pic>
      <p:grpSp>
        <p:nvGrpSpPr>
          <p:cNvPr id="2" name="Group 22"/>
          <p:cNvGrpSpPr>
            <a:grpSpLocks/>
          </p:cNvGrpSpPr>
          <p:nvPr/>
        </p:nvGrpSpPr>
        <p:grpSpPr bwMode="auto">
          <a:xfrm>
            <a:off x="1520825" y="1631951"/>
            <a:ext cx="260350" cy="5229225"/>
            <a:chOff x="-2" y="1034"/>
            <a:chExt cx="164" cy="3294"/>
          </a:xfrm>
        </p:grpSpPr>
        <p:pic>
          <p:nvPicPr>
            <p:cNvPr id="73751" name="Picture 23"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3752"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1675894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97900" y="25455"/>
            <a:ext cx="10364451" cy="1596177"/>
          </a:xfrm>
        </p:spPr>
        <p:txBody>
          <a:bodyPr>
            <a:normAutofit/>
          </a:bodyPr>
          <a:lstStyle/>
          <a:p>
            <a:pPr eaLnBrk="1" hangingPunct="1"/>
            <a:r>
              <a:rPr lang="en-IE" dirty="0"/>
              <a:t>Key Stages in Digital Image Processing:</a:t>
            </a:r>
            <a:br>
              <a:rPr lang="en-IE" dirty="0"/>
            </a:br>
            <a:r>
              <a:rPr lang="en-IE" dirty="0"/>
              <a:t>Segmentation</a:t>
            </a:r>
            <a:endParaRPr lang="en-US" dirty="0"/>
          </a:p>
        </p:txBody>
      </p:sp>
      <p:sp>
        <p:nvSpPr>
          <p:cNvPr id="75780"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5781"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5782"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5783" name="Rectangle 7"/>
          <p:cNvSpPr>
            <a:spLocks noChangeArrowheads="1"/>
          </p:cNvSpPr>
          <p:nvPr/>
        </p:nvSpPr>
        <p:spPr bwMode="auto">
          <a:xfrm>
            <a:off x="8401050" y="2892426"/>
            <a:ext cx="1695450" cy="830263"/>
          </a:xfrm>
          <a:prstGeom prst="rect">
            <a:avLst/>
          </a:prstGeom>
          <a:solidFill>
            <a:schemeClr val="accent1"/>
          </a:solidFill>
          <a:ln w="38100">
            <a:solidFill>
              <a:schemeClr val="tx1"/>
            </a:solidFill>
            <a:miter lim="800000"/>
            <a:headEnd/>
            <a:tailEnd/>
          </a:ln>
        </p:spPr>
        <p:txBody>
          <a:bodyPr anchor="ctr"/>
          <a:lstStyle/>
          <a:p>
            <a:pPr algn="ctr"/>
            <a:r>
              <a:rPr lang="en-IE"/>
              <a:t>Segmentation</a:t>
            </a:r>
            <a:endParaRPr lang="en-US"/>
          </a:p>
        </p:txBody>
      </p:sp>
      <p:sp>
        <p:nvSpPr>
          <p:cNvPr id="75784"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5785"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5786"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5787" name="Text Box 11"/>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5788" name="AutoShape 12"/>
          <p:cNvCxnSpPr>
            <a:cxnSpLocks noChangeShapeType="1"/>
            <a:stCxn id="75787" idx="0"/>
            <a:endCxn id="75780"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75789" name="AutoShape 13"/>
          <p:cNvCxnSpPr>
            <a:cxnSpLocks noChangeShapeType="1"/>
            <a:stCxn id="75780" idx="0"/>
            <a:endCxn id="75785"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5790" name="AutoShape 14"/>
          <p:cNvCxnSpPr>
            <a:cxnSpLocks noChangeShapeType="1"/>
            <a:stCxn id="75786" idx="2"/>
            <a:endCxn id="75784"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75791" name="AutoShape 15"/>
          <p:cNvCxnSpPr>
            <a:cxnSpLocks noChangeShapeType="1"/>
            <a:stCxn id="75783" idx="2"/>
            <a:endCxn id="75786" idx="0"/>
          </p:cNvCxnSpPr>
          <p:nvPr/>
        </p:nvCxnSpPr>
        <p:spPr bwMode="auto">
          <a:xfrm rot="5400000">
            <a:off x="9111457" y="3879057"/>
            <a:ext cx="274637" cy="0"/>
          </a:xfrm>
          <a:prstGeom prst="straightConnector1">
            <a:avLst/>
          </a:prstGeom>
          <a:noFill/>
          <a:ln w="12700">
            <a:solidFill>
              <a:schemeClr val="tx1"/>
            </a:solidFill>
            <a:round/>
            <a:headEnd/>
            <a:tailEnd type="triangle" w="med" len="med"/>
          </a:ln>
        </p:spPr>
      </p:cxnSp>
      <p:cxnSp>
        <p:nvCxnSpPr>
          <p:cNvPr id="75792" name="AutoShape 16"/>
          <p:cNvCxnSpPr>
            <a:cxnSpLocks noChangeShapeType="1"/>
            <a:stCxn id="75782" idx="3"/>
            <a:endCxn id="75783" idx="0"/>
          </p:cNvCxnSpPr>
          <p:nvPr/>
        </p:nvCxnSpPr>
        <p:spPr bwMode="auto">
          <a:xfrm>
            <a:off x="8129589" y="2095501"/>
            <a:ext cx="1119187" cy="777875"/>
          </a:xfrm>
          <a:prstGeom prst="bentConnector2">
            <a:avLst/>
          </a:prstGeom>
          <a:noFill/>
          <a:ln w="12700">
            <a:solidFill>
              <a:schemeClr val="tx1"/>
            </a:solidFill>
            <a:miter lim="800000"/>
            <a:headEnd/>
            <a:tailEnd type="triangle" w="med" len="med"/>
          </a:ln>
        </p:spPr>
      </p:cxnSp>
      <p:cxnSp>
        <p:nvCxnSpPr>
          <p:cNvPr id="75793" name="AutoShape 17"/>
          <p:cNvCxnSpPr>
            <a:cxnSpLocks noChangeShapeType="1"/>
            <a:stCxn id="75781" idx="3"/>
            <a:endCxn id="75782"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75794" name="AutoShape 18"/>
          <p:cNvCxnSpPr>
            <a:cxnSpLocks noChangeShapeType="1"/>
            <a:stCxn id="75785" idx="0"/>
            <a:endCxn id="75781"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5795"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5796"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5797" name="Picture 21"/>
          <p:cNvPicPr>
            <a:picLocks noChangeAspect="1" noChangeArrowheads="1"/>
          </p:cNvPicPr>
          <p:nvPr/>
        </p:nvPicPr>
        <p:blipFill>
          <a:blip r:embed="rId3" cstate="print">
            <a:lum contrast="12000"/>
          </a:blip>
          <a:srcRect r="21220"/>
          <a:stretch>
            <a:fillRect/>
          </a:stretch>
        </p:blipFill>
        <p:spPr bwMode="auto">
          <a:xfrm>
            <a:off x="4405314" y="2559051"/>
            <a:ext cx="3349625" cy="3063875"/>
          </a:xfrm>
          <a:prstGeom prst="rect">
            <a:avLst/>
          </a:prstGeom>
          <a:noFill/>
          <a:ln w="9525">
            <a:noFill/>
            <a:miter lim="800000"/>
            <a:headEnd/>
            <a:tailEnd/>
          </a:ln>
        </p:spPr>
      </p:pic>
      <p:pic>
        <p:nvPicPr>
          <p:cNvPr id="75798" name="Picture 22"/>
          <p:cNvPicPr>
            <a:picLocks noChangeAspect="1" noChangeArrowheads="1"/>
          </p:cNvPicPr>
          <p:nvPr/>
        </p:nvPicPr>
        <p:blipFill>
          <a:blip r:embed="rId3" cstate="print">
            <a:lum bright="-24000" contrast="60000"/>
          </a:blip>
          <a:srcRect t="52643" r="59154"/>
          <a:stretch>
            <a:fillRect/>
          </a:stretch>
        </p:blipFill>
        <p:spPr bwMode="auto">
          <a:xfrm>
            <a:off x="4368801" y="4183064"/>
            <a:ext cx="1736725" cy="1450975"/>
          </a:xfrm>
          <a:prstGeom prst="rect">
            <a:avLst/>
          </a:prstGeom>
          <a:noFill/>
          <a:ln w="9525">
            <a:noFill/>
            <a:miter lim="800000"/>
            <a:headEnd/>
            <a:tailEnd/>
          </a:ln>
        </p:spPr>
      </p:pic>
      <p:grpSp>
        <p:nvGrpSpPr>
          <p:cNvPr id="2" name="Group 23"/>
          <p:cNvGrpSpPr>
            <a:grpSpLocks/>
          </p:cNvGrpSpPr>
          <p:nvPr/>
        </p:nvGrpSpPr>
        <p:grpSpPr bwMode="auto">
          <a:xfrm>
            <a:off x="1520825" y="1631951"/>
            <a:ext cx="260350" cy="5229225"/>
            <a:chOff x="-2" y="1034"/>
            <a:chExt cx="164" cy="3294"/>
          </a:xfrm>
        </p:grpSpPr>
        <p:pic>
          <p:nvPicPr>
            <p:cNvPr id="75800" name="Picture 24"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5801" name="Rectangle 25"/>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145672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910600" y="11593"/>
            <a:ext cx="10364451" cy="1596177"/>
          </a:xfrm>
        </p:spPr>
        <p:txBody>
          <a:bodyPr>
            <a:normAutofit/>
          </a:bodyPr>
          <a:lstStyle/>
          <a:p>
            <a:pPr eaLnBrk="1" hangingPunct="1"/>
            <a:r>
              <a:rPr lang="en-IE" dirty="0"/>
              <a:t>Key Stages in Digital Image Processing:</a:t>
            </a:r>
            <a:br>
              <a:rPr lang="en-IE" dirty="0"/>
            </a:br>
            <a:r>
              <a:rPr lang="en-IE" dirty="0"/>
              <a:t>Object Recognition</a:t>
            </a:r>
            <a:endParaRPr lang="en-US" dirty="0"/>
          </a:p>
        </p:txBody>
      </p:sp>
      <p:sp>
        <p:nvSpPr>
          <p:cNvPr id="77828"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7829"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7830"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7831"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7832"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dirty="0"/>
              <a:t>Object Recognition</a:t>
            </a:r>
            <a:endParaRPr lang="en-US" sz="1700" dirty="0"/>
          </a:p>
        </p:txBody>
      </p:sp>
      <p:sp>
        <p:nvSpPr>
          <p:cNvPr id="77833"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7834" name="Rectangle 10"/>
          <p:cNvSpPr>
            <a:spLocks noChangeArrowheads="1"/>
          </p:cNvSpPr>
          <p:nvPr/>
        </p:nvSpPr>
        <p:spPr bwMode="auto">
          <a:xfrm>
            <a:off x="8401050" y="4016376"/>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dirty="0"/>
              <a:t>Representation &amp; Description</a:t>
            </a:r>
            <a:endParaRPr lang="en-US" sz="1700" dirty="0"/>
          </a:p>
        </p:txBody>
      </p:sp>
      <p:sp>
        <p:nvSpPr>
          <p:cNvPr id="77835" name="Text Box 11"/>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7836" name="AutoShape 12"/>
          <p:cNvCxnSpPr>
            <a:cxnSpLocks noChangeShapeType="1"/>
            <a:stCxn id="77835" idx="0"/>
            <a:endCxn id="77828"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77837" name="AutoShape 13"/>
          <p:cNvCxnSpPr>
            <a:cxnSpLocks noChangeShapeType="1"/>
            <a:stCxn id="77828" idx="0"/>
            <a:endCxn id="77833"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7838" name="AutoShape 14"/>
          <p:cNvCxnSpPr>
            <a:cxnSpLocks noChangeShapeType="1"/>
            <a:stCxn id="77834" idx="2"/>
            <a:endCxn id="77832" idx="0"/>
          </p:cNvCxnSpPr>
          <p:nvPr/>
        </p:nvCxnSpPr>
        <p:spPr bwMode="auto">
          <a:xfrm rot="5400000">
            <a:off x="9111457" y="5003007"/>
            <a:ext cx="274637" cy="0"/>
          </a:xfrm>
          <a:prstGeom prst="straightConnector1">
            <a:avLst/>
          </a:prstGeom>
          <a:noFill/>
          <a:ln w="12700">
            <a:solidFill>
              <a:schemeClr val="tx1"/>
            </a:solidFill>
            <a:round/>
            <a:headEnd/>
            <a:tailEnd type="triangle" w="med" len="med"/>
          </a:ln>
        </p:spPr>
      </p:cxnSp>
      <p:cxnSp>
        <p:nvCxnSpPr>
          <p:cNvPr id="77839" name="AutoShape 15"/>
          <p:cNvCxnSpPr>
            <a:cxnSpLocks noChangeShapeType="1"/>
            <a:stCxn id="77831" idx="2"/>
            <a:endCxn id="77834" idx="0"/>
          </p:cNvCxnSpPr>
          <p:nvPr/>
        </p:nvCxnSpPr>
        <p:spPr bwMode="auto">
          <a:xfrm rot="5400000">
            <a:off x="9111457" y="3860007"/>
            <a:ext cx="274637" cy="0"/>
          </a:xfrm>
          <a:prstGeom prst="straightConnector1">
            <a:avLst/>
          </a:prstGeom>
          <a:noFill/>
          <a:ln w="12700">
            <a:solidFill>
              <a:schemeClr val="tx1"/>
            </a:solidFill>
            <a:round/>
            <a:headEnd/>
            <a:tailEnd type="triangle" w="med" len="med"/>
          </a:ln>
        </p:spPr>
      </p:cxnSp>
      <p:cxnSp>
        <p:nvCxnSpPr>
          <p:cNvPr id="77840" name="AutoShape 16"/>
          <p:cNvCxnSpPr>
            <a:cxnSpLocks noChangeShapeType="1"/>
            <a:stCxn id="77830" idx="3"/>
            <a:endCxn id="77831"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77841" name="AutoShape 17"/>
          <p:cNvCxnSpPr>
            <a:cxnSpLocks noChangeShapeType="1"/>
            <a:stCxn id="77829" idx="3"/>
            <a:endCxn id="77830"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77842" name="AutoShape 18"/>
          <p:cNvCxnSpPr>
            <a:cxnSpLocks noChangeShapeType="1"/>
            <a:stCxn id="77833" idx="0"/>
            <a:endCxn id="77829"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7843"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7844"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7845" name="Picture 21"/>
          <p:cNvPicPr>
            <a:picLocks noChangeAspect="1" noChangeArrowheads="1"/>
          </p:cNvPicPr>
          <p:nvPr/>
        </p:nvPicPr>
        <p:blipFill>
          <a:blip r:embed="rId3" cstate="print">
            <a:lum bright="-6000" contrast="30000"/>
          </a:blip>
          <a:srcRect l="26077"/>
          <a:stretch>
            <a:fillRect/>
          </a:stretch>
        </p:blipFill>
        <p:spPr bwMode="auto">
          <a:xfrm>
            <a:off x="4314825" y="2668589"/>
            <a:ext cx="3524250" cy="2911475"/>
          </a:xfrm>
          <a:prstGeom prst="rect">
            <a:avLst/>
          </a:prstGeom>
          <a:noFill/>
          <a:ln w="9525">
            <a:noFill/>
            <a:miter lim="800000"/>
            <a:headEnd/>
            <a:tailEnd/>
          </a:ln>
        </p:spPr>
      </p:pic>
      <p:grpSp>
        <p:nvGrpSpPr>
          <p:cNvPr id="2" name="Group 22"/>
          <p:cNvGrpSpPr>
            <a:grpSpLocks/>
          </p:cNvGrpSpPr>
          <p:nvPr/>
        </p:nvGrpSpPr>
        <p:grpSpPr bwMode="auto">
          <a:xfrm>
            <a:off x="1520825" y="1631951"/>
            <a:ext cx="260350" cy="5229225"/>
            <a:chOff x="-2" y="1034"/>
            <a:chExt cx="164" cy="3294"/>
          </a:xfrm>
        </p:grpSpPr>
        <p:pic>
          <p:nvPicPr>
            <p:cNvPr id="77847" name="Picture 23"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7848"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987875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US" dirty="0" smtClean="0"/>
              <a:t>Digital image processing</a:t>
            </a:r>
            <a:endParaRPr lang="en-US" dirty="0"/>
          </a:p>
        </p:txBody>
      </p:sp>
      <p:sp>
        <p:nvSpPr>
          <p:cNvPr id="3" name="Content Placeholder 2"/>
          <p:cNvSpPr>
            <a:spLocks noGrp="1"/>
          </p:cNvSpPr>
          <p:nvPr>
            <p:ph sz="quarter" idx="13"/>
          </p:nvPr>
        </p:nvSpPr>
        <p:spPr>
          <a:xfrm>
            <a:off x="913774" y="1596178"/>
            <a:ext cx="10363826" cy="4195022"/>
          </a:xfrm>
        </p:spPr>
        <p:txBody>
          <a:bodyPr>
            <a:normAutofit/>
          </a:bodyPr>
          <a:lstStyle/>
          <a:p>
            <a:r>
              <a:rPr lang="en-US" sz="2400" cap="none" dirty="0" smtClean="0"/>
              <a:t>What is DIP?</a:t>
            </a:r>
          </a:p>
          <a:p>
            <a:pPr lvl="1"/>
            <a:r>
              <a:rPr lang="en-US" sz="2000" cap="none" dirty="0" smtClean="0"/>
              <a:t>The use of computer algorithms to perform image processing on digital images</a:t>
            </a:r>
          </a:p>
          <a:p>
            <a:r>
              <a:rPr lang="en-US" sz="2400" cap="none" dirty="0" smtClean="0"/>
              <a:t>Two major tasks:</a:t>
            </a:r>
          </a:p>
          <a:p>
            <a:pPr lvl="1"/>
            <a:r>
              <a:rPr lang="en-US" sz="2000" b="1" cap="none" dirty="0" err="1" smtClean="0"/>
              <a:t>Taks</a:t>
            </a:r>
            <a:r>
              <a:rPr lang="en-US" sz="2000" b="1" cap="none" dirty="0" smtClean="0"/>
              <a:t> 1</a:t>
            </a:r>
            <a:r>
              <a:rPr lang="en-US" sz="2000" cap="none" dirty="0" smtClean="0"/>
              <a:t> : </a:t>
            </a:r>
            <a:r>
              <a:rPr lang="en-IE" sz="2000" cap="none" dirty="0" smtClean="0">
                <a:ea typeface="ＭＳ Ｐゴシック" pitchFamily="-110" charset="-128"/>
              </a:rPr>
              <a:t>Improvement of pictorial information for human interpretation</a:t>
            </a:r>
            <a:endParaRPr lang="en-IE" sz="2000" dirty="0">
              <a:ea typeface="ＭＳ Ｐゴシック" pitchFamily="-110" charset="-128"/>
            </a:endParaRPr>
          </a:p>
          <a:p>
            <a:pPr lvl="1"/>
            <a:r>
              <a:rPr lang="en-US" sz="2000" b="1" cap="none" dirty="0" smtClean="0"/>
              <a:t>Task 2 </a:t>
            </a:r>
            <a:r>
              <a:rPr lang="en-US" sz="2000" cap="none" dirty="0" smtClean="0"/>
              <a:t>: </a:t>
            </a:r>
            <a:r>
              <a:rPr lang="en-IE" sz="2000" cap="none" dirty="0" smtClean="0">
                <a:ea typeface="ＭＳ Ｐゴシック" pitchFamily="-110" charset="-128"/>
              </a:rPr>
              <a:t>Render it more suitable for autonomous machine perception (processing of image data for storage, transmission and representation) </a:t>
            </a:r>
            <a:endParaRPr lang="en-IE" sz="2400" cap="none" dirty="0" smtClean="0">
              <a:ea typeface="ＭＳ Ｐゴシック" pitchFamily="-110" charset="-128"/>
            </a:endParaRPr>
          </a:p>
        </p:txBody>
      </p:sp>
    </p:spTree>
    <p:extLst>
      <p:ext uri="{BB962C8B-B14F-4D97-AF65-F5344CB8AC3E}">
        <p14:creationId xmlns:p14="http://schemas.microsoft.com/office/powerpoint/2010/main" val="3033761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905837" y="15136"/>
            <a:ext cx="10364451" cy="1596177"/>
          </a:xfrm>
        </p:spPr>
        <p:txBody>
          <a:bodyPr>
            <a:normAutofit/>
          </a:bodyPr>
          <a:lstStyle/>
          <a:p>
            <a:pPr eaLnBrk="1" hangingPunct="1"/>
            <a:r>
              <a:rPr lang="en-IE" dirty="0"/>
              <a:t>Key Stages in Digital Image Processing:</a:t>
            </a:r>
            <a:br>
              <a:rPr lang="en-IE" dirty="0"/>
            </a:br>
            <a:r>
              <a:rPr lang="en-IE" dirty="0"/>
              <a:t>Representation &amp; Description</a:t>
            </a:r>
            <a:endParaRPr lang="en-US" dirty="0"/>
          </a:p>
        </p:txBody>
      </p:sp>
      <p:sp>
        <p:nvSpPr>
          <p:cNvPr id="79876"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9877"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9878"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9879"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9880" name="Rectangle 8"/>
          <p:cNvSpPr>
            <a:spLocks noChangeArrowheads="1"/>
          </p:cNvSpPr>
          <p:nvPr/>
        </p:nvSpPr>
        <p:spPr bwMode="auto">
          <a:xfrm>
            <a:off x="8401050" y="5140326"/>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dirty="0"/>
              <a:t>Object Recognition</a:t>
            </a:r>
            <a:endParaRPr lang="en-US" sz="1700" dirty="0"/>
          </a:p>
        </p:txBody>
      </p:sp>
      <p:sp>
        <p:nvSpPr>
          <p:cNvPr id="79881"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9882"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dirty="0"/>
              <a:t>Representation &amp; Description</a:t>
            </a:r>
            <a:endParaRPr lang="en-US" sz="1700" dirty="0"/>
          </a:p>
        </p:txBody>
      </p:sp>
      <p:sp>
        <p:nvSpPr>
          <p:cNvPr id="79883" name="Text Box 11"/>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9884" name="AutoShape 12"/>
          <p:cNvCxnSpPr>
            <a:cxnSpLocks noChangeShapeType="1"/>
            <a:stCxn id="79883" idx="0"/>
            <a:endCxn id="79876"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79885" name="AutoShape 13"/>
          <p:cNvCxnSpPr>
            <a:cxnSpLocks noChangeShapeType="1"/>
            <a:stCxn id="79876" idx="0"/>
            <a:endCxn id="79881"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9886" name="AutoShape 14"/>
          <p:cNvCxnSpPr>
            <a:cxnSpLocks noChangeShapeType="1"/>
            <a:stCxn id="79882" idx="2"/>
            <a:endCxn id="79880" idx="0"/>
          </p:cNvCxnSpPr>
          <p:nvPr/>
        </p:nvCxnSpPr>
        <p:spPr bwMode="auto">
          <a:xfrm rot="5400000">
            <a:off x="9111457" y="4983957"/>
            <a:ext cx="274637" cy="0"/>
          </a:xfrm>
          <a:prstGeom prst="straightConnector1">
            <a:avLst/>
          </a:prstGeom>
          <a:noFill/>
          <a:ln w="12700">
            <a:solidFill>
              <a:schemeClr val="tx1"/>
            </a:solidFill>
            <a:round/>
            <a:headEnd/>
            <a:tailEnd type="triangle" w="med" len="med"/>
          </a:ln>
        </p:spPr>
      </p:cxnSp>
      <p:cxnSp>
        <p:nvCxnSpPr>
          <p:cNvPr id="79887" name="AutoShape 15"/>
          <p:cNvCxnSpPr>
            <a:cxnSpLocks noChangeShapeType="1"/>
            <a:stCxn id="79879" idx="2"/>
            <a:endCxn id="79882"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79888" name="AutoShape 16"/>
          <p:cNvCxnSpPr>
            <a:cxnSpLocks noChangeShapeType="1"/>
            <a:stCxn id="79878" idx="3"/>
            <a:endCxn id="79879"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79889" name="AutoShape 17"/>
          <p:cNvCxnSpPr>
            <a:cxnSpLocks noChangeShapeType="1"/>
            <a:stCxn id="79877" idx="3"/>
            <a:endCxn id="79878"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79890" name="AutoShape 18"/>
          <p:cNvCxnSpPr>
            <a:cxnSpLocks noChangeShapeType="1"/>
            <a:stCxn id="79881" idx="0"/>
            <a:endCxn id="79877"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9891"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9892"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9893" name="Picture 21"/>
          <p:cNvPicPr>
            <a:picLocks noChangeAspect="1" noChangeArrowheads="1"/>
          </p:cNvPicPr>
          <p:nvPr/>
        </p:nvPicPr>
        <p:blipFill>
          <a:blip r:embed="rId3" cstate="print"/>
          <a:srcRect r="25902"/>
          <a:stretch>
            <a:fillRect/>
          </a:stretch>
        </p:blipFill>
        <p:spPr bwMode="auto">
          <a:xfrm>
            <a:off x="4791076" y="2593975"/>
            <a:ext cx="2593975" cy="3062288"/>
          </a:xfrm>
          <a:prstGeom prst="rect">
            <a:avLst/>
          </a:prstGeom>
          <a:noFill/>
          <a:ln w="9525">
            <a:noFill/>
            <a:miter lim="800000"/>
            <a:headEnd/>
            <a:tailEnd/>
          </a:ln>
        </p:spPr>
      </p:pic>
      <p:grpSp>
        <p:nvGrpSpPr>
          <p:cNvPr id="2" name="Group 22"/>
          <p:cNvGrpSpPr>
            <a:grpSpLocks/>
          </p:cNvGrpSpPr>
          <p:nvPr/>
        </p:nvGrpSpPr>
        <p:grpSpPr bwMode="auto">
          <a:xfrm>
            <a:off x="1520825" y="1631951"/>
            <a:ext cx="260350" cy="5229225"/>
            <a:chOff x="-2" y="1034"/>
            <a:chExt cx="164" cy="3294"/>
          </a:xfrm>
        </p:grpSpPr>
        <p:pic>
          <p:nvPicPr>
            <p:cNvPr id="79895" name="Picture 23"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9896" name="Rectangle 2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2500407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910600" y="23868"/>
            <a:ext cx="10364451" cy="1596177"/>
          </a:xfrm>
        </p:spPr>
        <p:txBody>
          <a:bodyPr>
            <a:normAutofit/>
          </a:bodyPr>
          <a:lstStyle/>
          <a:p>
            <a:pPr eaLnBrk="1" hangingPunct="1"/>
            <a:r>
              <a:rPr lang="en-IE" dirty="0"/>
              <a:t>Key Stages in Digital Image Processing:</a:t>
            </a:r>
            <a:br>
              <a:rPr lang="en-IE" dirty="0"/>
            </a:br>
            <a:r>
              <a:rPr lang="en-IE" dirty="0"/>
              <a:t>Image Compression</a:t>
            </a:r>
            <a:endParaRPr lang="en-US" dirty="0"/>
          </a:p>
        </p:txBody>
      </p:sp>
      <p:sp>
        <p:nvSpPr>
          <p:cNvPr id="81924"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81925"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81926"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81927"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81928"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81929"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81930"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81931" name="Text Box 11"/>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81932" name="AutoShape 12"/>
          <p:cNvCxnSpPr>
            <a:cxnSpLocks noChangeShapeType="1"/>
            <a:stCxn id="81931" idx="0"/>
            <a:endCxn id="81924"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81933" name="AutoShape 13"/>
          <p:cNvCxnSpPr>
            <a:cxnSpLocks noChangeShapeType="1"/>
            <a:stCxn id="81924" idx="0"/>
            <a:endCxn id="81929"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81934" name="AutoShape 14"/>
          <p:cNvCxnSpPr>
            <a:cxnSpLocks noChangeShapeType="1"/>
            <a:stCxn id="81930" idx="2"/>
            <a:endCxn id="81928"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81935" name="AutoShape 15"/>
          <p:cNvCxnSpPr>
            <a:cxnSpLocks noChangeShapeType="1"/>
            <a:stCxn id="81927" idx="2"/>
            <a:endCxn id="81930"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81936" name="AutoShape 16"/>
          <p:cNvCxnSpPr>
            <a:cxnSpLocks noChangeShapeType="1"/>
            <a:stCxn id="81926" idx="3"/>
            <a:endCxn id="81927"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81937" name="AutoShape 17"/>
          <p:cNvCxnSpPr>
            <a:cxnSpLocks noChangeShapeType="1"/>
            <a:stCxn id="81925" idx="3"/>
            <a:endCxn id="81926"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81938" name="AutoShape 18"/>
          <p:cNvCxnSpPr>
            <a:cxnSpLocks noChangeShapeType="1"/>
            <a:stCxn id="81929" idx="0"/>
            <a:endCxn id="81925"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81939"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81940" name="Rectangle 20"/>
          <p:cNvSpPr>
            <a:spLocks noChangeArrowheads="1"/>
          </p:cNvSpPr>
          <p:nvPr/>
        </p:nvSpPr>
        <p:spPr bwMode="auto">
          <a:xfrm>
            <a:off x="6332538"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t>Image Compression</a:t>
            </a:r>
            <a:endParaRPr lang="en-US"/>
          </a:p>
        </p:txBody>
      </p:sp>
      <p:pic>
        <p:nvPicPr>
          <p:cNvPr id="81941" name="Picture 21"/>
          <p:cNvPicPr>
            <a:picLocks noChangeAspect="1" noChangeArrowheads="1"/>
          </p:cNvPicPr>
          <p:nvPr/>
        </p:nvPicPr>
        <p:blipFill>
          <a:blip r:embed="rId3" cstate="print"/>
          <a:srcRect/>
          <a:stretch>
            <a:fillRect/>
          </a:stretch>
        </p:blipFill>
        <p:spPr bwMode="auto">
          <a:xfrm>
            <a:off x="4519613" y="2628901"/>
            <a:ext cx="3130550" cy="2963863"/>
          </a:xfrm>
          <a:prstGeom prst="rect">
            <a:avLst/>
          </a:prstGeom>
          <a:noFill/>
          <a:ln w="12700">
            <a:noFill/>
            <a:miter lim="800000"/>
            <a:headEnd/>
            <a:tailEnd/>
          </a:ln>
        </p:spPr>
      </p:pic>
    </p:spTree>
    <p:extLst>
      <p:ext uri="{BB962C8B-B14F-4D97-AF65-F5344CB8AC3E}">
        <p14:creationId xmlns:p14="http://schemas.microsoft.com/office/powerpoint/2010/main" val="16714170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903456" y="9210"/>
            <a:ext cx="10364451" cy="1596177"/>
          </a:xfrm>
        </p:spPr>
        <p:txBody>
          <a:bodyPr>
            <a:normAutofit/>
          </a:bodyPr>
          <a:lstStyle/>
          <a:p>
            <a:pPr eaLnBrk="1" hangingPunct="1"/>
            <a:r>
              <a:rPr lang="en-IE" dirty="0"/>
              <a:t>Key Stages in Digital Image Processing:</a:t>
            </a:r>
            <a:br>
              <a:rPr lang="en-IE" dirty="0"/>
            </a:br>
            <a:r>
              <a:rPr lang="en-IE" dirty="0"/>
              <a:t>Colour Image Processing</a:t>
            </a:r>
            <a:endParaRPr lang="en-US" dirty="0"/>
          </a:p>
        </p:txBody>
      </p:sp>
      <p:sp>
        <p:nvSpPr>
          <p:cNvPr id="83972"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83973"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83974"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83975"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83976"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83977"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83978"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83979" name="Text Box 11"/>
          <p:cNvSpPr txBox="1">
            <a:spLocks noChangeArrowheads="1"/>
          </p:cNvSpPr>
          <p:nvPr/>
        </p:nvSpPr>
        <p:spPr bwMode="auto">
          <a:xfrm>
            <a:off x="1979613" y="5372100"/>
            <a:ext cx="1686872"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83980" name="AutoShape 12"/>
          <p:cNvCxnSpPr>
            <a:cxnSpLocks noChangeShapeType="1"/>
            <a:stCxn id="83979" idx="0"/>
            <a:endCxn id="83972" idx="2"/>
          </p:cNvCxnSpPr>
          <p:nvPr/>
        </p:nvCxnSpPr>
        <p:spPr bwMode="auto">
          <a:xfrm flipV="1">
            <a:off x="2823050" y="4846638"/>
            <a:ext cx="99539" cy="525462"/>
          </a:xfrm>
          <a:prstGeom prst="straightConnector1">
            <a:avLst/>
          </a:prstGeom>
          <a:noFill/>
          <a:ln w="12700">
            <a:solidFill>
              <a:schemeClr val="tx1"/>
            </a:solidFill>
            <a:round/>
            <a:headEnd/>
            <a:tailEnd type="triangle" w="med" len="med"/>
          </a:ln>
        </p:spPr>
      </p:cxnSp>
      <p:cxnSp>
        <p:nvCxnSpPr>
          <p:cNvPr id="83981" name="AutoShape 13"/>
          <p:cNvCxnSpPr>
            <a:cxnSpLocks noChangeShapeType="1"/>
            <a:stCxn id="83972" idx="0"/>
            <a:endCxn id="83977"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83982" name="AutoShape 14"/>
          <p:cNvCxnSpPr>
            <a:cxnSpLocks noChangeShapeType="1"/>
            <a:stCxn id="83978" idx="2"/>
            <a:endCxn id="83976"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83983" name="AutoShape 15"/>
          <p:cNvCxnSpPr>
            <a:cxnSpLocks noChangeShapeType="1"/>
            <a:stCxn id="83975" idx="2"/>
            <a:endCxn id="83978"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83984" name="AutoShape 16"/>
          <p:cNvCxnSpPr>
            <a:cxnSpLocks noChangeShapeType="1"/>
            <a:stCxn id="83974" idx="3"/>
            <a:endCxn id="83975"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83985" name="AutoShape 17"/>
          <p:cNvCxnSpPr>
            <a:cxnSpLocks noChangeShapeType="1"/>
            <a:stCxn id="83973" idx="3"/>
            <a:endCxn id="83974"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83986" name="AutoShape 18"/>
          <p:cNvCxnSpPr>
            <a:cxnSpLocks noChangeShapeType="1"/>
            <a:stCxn id="83977" idx="0"/>
            <a:endCxn id="83973"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83987" name="Rectangle 19"/>
          <p:cNvSpPr>
            <a:spLocks noChangeArrowheads="1"/>
          </p:cNvSpPr>
          <p:nvPr/>
        </p:nvSpPr>
        <p:spPr bwMode="auto">
          <a:xfrm>
            <a:off x="4089400"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t>Colour Image Processing</a:t>
            </a:r>
            <a:endParaRPr lang="en-US"/>
          </a:p>
        </p:txBody>
      </p:sp>
      <p:sp>
        <p:nvSpPr>
          <p:cNvPr id="83988"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83989" name="Picture 22"/>
          <p:cNvPicPr>
            <a:picLocks noChangeAspect="1" noChangeArrowheads="1"/>
          </p:cNvPicPr>
          <p:nvPr/>
        </p:nvPicPr>
        <p:blipFill>
          <a:blip r:embed="rId3" cstate="print"/>
          <a:srcRect b="26692"/>
          <a:stretch>
            <a:fillRect/>
          </a:stretch>
        </p:blipFill>
        <p:spPr bwMode="auto">
          <a:xfrm>
            <a:off x="3840164" y="2801938"/>
            <a:ext cx="4491037" cy="2152650"/>
          </a:xfrm>
          <a:prstGeom prst="rect">
            <a:avLst/>
          </a:prstGeom>
          <a:noFill/>
          <a:ln w="9525">
            <a:noFill/>
            <a:miter lim="800000"/>
            <a:headEnd/>
            <a:tailEnd/>
          </a:ln>
        </p:spPr>
      </p:pic>
    </p:spTree>
    <p:extLst>
      <p:ext uri="{BB962C8B-B14F-4D97-AF65-F5344CB8AC3E}">
        <p14:creationId xmlns:p14="http://schemas.microsoft.com/office/powerpoint/2010/main" val="2884254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US" dirty="0" smtClean="0"/>
              <a:t>Computer vision</a:t>
            </a:r>
            <a:endParaRPr lang="en-US" dirty="0"/>
          </a:p>
        </p:txBody>
      </p:sp>
      <p:sp>
        <p:nvSpPr>
          <p:cNvPr id="3" name="Content Placeholder 2"/>
          <p:cNvSpPr>
            <a:spLocks noGrp="1"/>
          </p:cNvSpPr>
          <p:nvPr>
            <p:ph sz="quarter" idx="13"/>
          </p:nvPr>
        </p:nvSpPr>
        <p:spPr>
          <a:xfrm>
            <a:off x="913774" y="1596178"/>
            <a:ext cx="10363826" cy="4195022"/>
          </a:xfrm>
        </p:spPr>
        <p:txBody>
          <a:bodyPr>
            <a:noAutofit/>
          </a:bodyPr>
          <a:lstStyle/>
          <a:p>
            <a:r>
              <a:rPr lang="en-US" sz="2400" cap="none" dirty="0" smtClean="0"/>
              <a:t>Concerned with the theory behind artificial systems that extract information from images</a:t>
            </a:r>
          </a:p>
          <a:p>
            <a:r>
              <a:rPr lang="en-US" sz="2400" cap="none" dirty="0" smtClean="0"/>
              <a:t>Examples of applications of CV:</a:t>
            </a:r>
          </a:p>
          <a:p>
            <a:pPr lvl="1"/>
            <a:r>
              <a:rPr lang="en-US" sz="2000" cap="none" dirty="0" smtClean="0"/>
              <a:t>Controlling process</a:t>
            </a:r>
          </a:p>
          <a:p>
            <a:pPr lvl="1"/>
            <a:r>
              <a:rPr lang="en-US" sz="2000" cap="none" dirty="0" smtClean="0"/>
              <a:t>Detecting events</a:t>
            </a:r>
          </a:p>
          <a:p>
            <a:pPr lvl="1"/>
            <a:r>
              <a:rPr lang="en-US" sz="2000" cap="none" dirty="0" smtClean="0"/>
              <a:t>Organizing information</a:t>
            </a:r>
          </a:p>
          <a:p>
            <a:pPr lvl="1"/>
            <a:r>
              <a:rPr lang="en-US" sz="2000" cap="none" dirty="0" smtClean="0"/>
              <a:t>Modeling objects or environments</a:t>
            </a:r>
          </a:p>
          <a:p>
            <a:pPr lvl="1"/>
            <a:r>
              <a:rPr lang="en-US" sz="2000" cap="none" dirty="0" smtClean="0"/>
              <a:t>Interaction</a:t>
            </a:r>
          </a:p>
          <a:p>
            <a:r>
              <a:rPr lang="en-US" sz="2400" cap="none" dirty="0" smtClean="0"/>
              <a:t>Produces 3D models from image data</a:t>
            </a:r>
            <a:endParaRPr lang="en-US" sz="2400" cap="none" dirty="0"/>
          </a:p>
        </p:txBody>
      </p:sp>
    </p:spTree>
    <p:extLst>
      <p:ext uri="{BB962C8B-B14F-4D97-AF65-F5344CB8AC3E}">
        <p14:creationId xmlns:p14="http://schemas.microsoft.com/office/powerpoint/2010/main" val="2857993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13774" y="0"/>
            <a:ext cx="10364451" cy="1596177"/>
          </a:xfrm>
        </p:spPr>
        <p:txBody>
          <a:bodyPr/>
          <a:lstStyle/>
          <a:p>
            <a:r>
              <a:rPr lang="en-US" altLang="en-US" dirty="0"/>
              <a:t>What is Computer Vision?</a:t>
            </a:r>
          </a:p>
        </p:txBody>
      </p:sp>
      <p:sp>
        <p:nvSpPr>
          <p:cNvPr id="29699" name="Rectangle 3"/>
          <p:cNvSpPr>
            <a:spLocks noGrp="1" noChangeArrowheads="1"/>
          </p:cNvSpPr>
          <p:nvPr>
            <p:ph type="body" idx="4294967295"/>
          </p:nvPr>
        </p:nvSpPr>
        <p:spPr>
          <a:xfrm>
            <a:off x="913773" y="1596177"/>
            <a:ext cx="10364451" cy="4499823"/>
          </a:xfrm>
          <a:prstGeom prst="rect">
            <a:avLst/>
          </a:prstGeom>
        </p:spPr>
        <p:txBody>
          <a:bodyPr/>
          <a:lstStyle/>
          <a:p>
            <a:r>
              <a:rPr lang="en-US" altLang="en-US" sz="2400" cap="none" dirty="0" smtClean="0"/>
              <a:t>Deals with the development of the </a:t>
            </a:r>
            <a:r>
              <a:rPr lang="en-US" altLang="en-US" sz="2400" b="1" u="sng" cap="none" dirty="0" smtClean="0"/>
              <a:t>theoretical </a:t>
            </a:r>
            <a:r>
              <a:rPr lang="en-US" altLang="en-US" sz="2400" cap="none" dirty="0" smtClean="0"/>
              <a:t>and </a:t>
            </a:r>
            <a:r>
              <a:rPr lang="en-US" altLang="en-US" sz="2400" b="1" u="sng" cap="none" dirty="0" smtClean="0"/>
              <a:t>algorithmic</a:t>
            </a:r>
            <a:r>
              <a:rPr lang="en-US" altLang="en-US" sz="2400" cap="none" dirty="0" smtClean="0"/>
              <a:t> basis by which useful information about the 3D world can be automatically extracted and analyzed from a </a:t>
            </a:r>
            <a:r>
              <a:rPr lang="en-US" altLang="en-US" sz="2400" b="1" u="sng" cap="none" dirty="0" smtClean="0"/>
              <a:t>single</a:t>
            </a:r>
            <a:r>
              <a:rPr lang="en-US" altLang="en-US" sz="2400" cap="none" dirty="0" smtClean="0"/>
              <a:t>  or </a:t>
            </a:r>
            <a:r>
              <a:rPr lang="en-US" altLang="en-US" sz="2400" b="1" u="sng" cap="none" dirty="0" smtClean="0"/>
              <a:t>multiple</a:t>
            </a:r>
            <a:r>
              <a:rPr lang="en-US" altLang="en-US" sz="2400" cap="none" dirty="0" smtClean="0"/>
              <a:t> to 2D images of the world.</a:t>
            </a:r>
            <a:endParaRPr lang="en-US" altLang="en-US" sz="2400" cap="none" dirty="0"/>
          </a:p>
        </p:txBody>
      </p:sp>
      <p:pic>
        <p:nvPicPr>
          <p:cNvPr id="29702" name="Picture 6" descr="A:\SIG98DEM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429001"/>
            <a:ext cx="5181600" cy="307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602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050"/>
          <p:cNvSpPr>
            <a:spLocks noGrp="1" noChangeArrowheads="1"/>
          </p:cNvSpPr>
          <p:nvPr>
            <p:ph type="title"/>
          </p:nvPr>
        </p:nvSpPr>
        <p:spPr>
          <a:xfrm>
            <a:off x="913774" y="0"/>
            <a:ext cx="10364451" cy="1596177"/>
          </a:xfrm>
        </p:spPr>
        <p:txBody>
          <a:bodyPr/>
          <a:lstStyle/>
          <a:p>
            <a:r>
              <a:rPr lang="en-US" altLang="en-US" dirty="0"/>
              <a:t>Computer Vision, Also Known As ...</a:t>
            </a:r>
          </a:p>
        </p:txBody>
      </p:sp>
      <p:sp>
        <p:nvSpPr>
          <p:cNvPr id="79875" name="Rectangle 2051"/>
          <p:cNvSpPr>
            <a:spLocks noGrp="1" noChangeArrowheads="1"/>
          </p:cNvSpPr>
          <p:nvPr>
            <p:ph type="body" idx="4294967295"/>
          </p:nvPr>
        </p:nvSpPr>
        <p:spPr>
          <a:xfrm>
            <a:off x="913773" y="1596177"/>
            <a:ext cx="10364451" cy="4499823"/>
          </a:xfrm>
          <a:prstGeom prst="rect">
            <a:avLst/>
          </a:prstGeom>
        </p:spPr>
        <p:txBody>
          <a:bodyPr/>
          <a:lstStyle/>
          <a:p>
            <a:r>
              <a:rPr lang="en-US" altLang="en-US" sz="2400" cap="none" dirty="0" smtClean="0"/>
              <a:t>Image analysis</a:t>
            </a:r>
          </a:p>
          <a:p>
            <a:r>
              <a:rPr lang="en-US" altLang="en-US" sz="2400" cap="none" dirty="0" smtClean="0"/>
              <a:t>Scene analysis</a:t>
            </a:r>
          </a:p>
          <a:p>
            <a:r>
              <a:rPr lang="en-US" altLang="en-US" sz="2400" cap="none" dirty="0" smtClean="0"/>
              <a:t>Image understanding</a:t>
            </a:r>
            <a:endParaRPr lang="en-US" altLang="en-US" sz="2400" cap="none" dirty="0"/>
          </a:p>
        </p:txBody>
      </p:sp>
    </p:spTree>
    <p:extLst>
      <p:ext uri="{BB962C8B-B14F-4D97-AF65-F5344CB8AC3E}">
        <p14:creationId xmlns:p14="http://schemas.microsoft.com/office/powerpoint/2010/main" val="3141312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13774" y="0"/>
            <a:ext cx="10364451" cy="1596177"/>
          </a:xfrm>
        </p:spPr>
        <p:txBody>
          <a:bodyPr/>
          <a:lstStyle/>
          <a:p>
            <a:r>
              <a:rPr lang="en-US" altLang="en-US" dirty="0"/>
              <a:t>Some Related Disciplines</a:t>
            </a:r>
          </a:p>
        </p:txBody>
      </p:sp>
      <p:sp>
        <p:nvSpPr>
          <p:cNvPr id="27651" name="Rectangle 3"/>
          <p:cNvSpPr>
            <a:spLocks noGrp="1" noChangeArrowheads="1"/>
          </p:cNvSpPr>
          <p:nvPr>
            <p:ph type="body" idx="4294967295"/>
          </p:nvPr>
        </p:nvSpPr>
        <p:spPr>
          <a:xfrm>
            <a:off x="913773" y="1596177"/>
            <a:ext cx="10364451" cy="4499823"/>
          </a:xfrm>
          <a:prstGeom prst="rect">
            <a:avLst/>
          </a:prstGeom>
        </p:spPr>
        <p:txBody>
          <a:bodyPr/>
          <a:lstStyle/>
          <a:p>
            <a:r>
              <a:rPr lang="en-US" altLang="en-US" sz="2400" cap="none" dirty="0" smtClean="0"/>
              <a:t>Image processing</a:t>
            </a:r>
          </a:p>
          <a:p>
            <a:r>
              <a:rPr lang="en-US" altLang="en-US" sz="2400" cap="none" dirty="0" smtClean="0"/>
              <a:t>Computer graphics</a:t>
            </a:r>
          </a:p>
          <a:p>
            <a:r>
              <a:rPr lang="en-US" altLang="en-US" sz="2400" cap="none" dirty="0" smtClean="0"/>
              <a:t>Pattern recognition</a:t>
            </a:r>
          </a:p>
          <a:p>
            <a:r>
              <a:rPr lang="en-US" altLang="en-US" sz="2400" cap="none" dirty="0" smtClean="0"/>
              <a:t>Robotics</a:t>
            </a:r>
          </a:p>
          <a:p>
            <a:r>
              <a:rPr lang="en-US" altLang="en-US" sz="2400" cap="none" dirty="0" smtClean="0"/>
              <a:t>Artificial intelligence</a:t>
            </a:r>
            <a:endParaRPr lang="en-US" altLang="en-US" sz="2400" cap="none" dirty="0"/>
          </a:p>
        </p:txBody>
      </p:sp>
    </p:spTree>
    <p:extLst>
      <p:ext uri="{BB962C8B-B14F-4D97-AF65-F5344CB8AC3E}">
        <p14:creationId xmlns:p14="http://schemas.microsoft.com/office/powerpoint/2010/main" val="349654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913774" y="0"/>
            <a:ext cx="10364451" cy="1596177"/>
          </a:xfrm>
        </p:spPr>
        <p:txBody>
          <a:bodyPr/>
          <a:lstStyle/>
          <a:p>
            <a:r>
              <a:rPr lang="en-US" altLang="en-US" dirty="0"/>
              <a:t>Image Processing</a:t>
            </a:r>
          </a:p>
        </p:txBody>
      </p:sp>
      <p:sp>
        <p:nvSpPr>
          <p:cNvPr id="43011" name="Rectangle 3"/>
          <p:cNvSpPr>
            <a:spLocks noGrp="1" noChangeArrowheads="1"/>
          </p:cNvSpPr>
          <p:nvPr>
            <p:ph type="body" idx="4294967295"/>
          </p:nvPr>
        </p:nvSpPr>
        <p:spPr>
          <a:xfrm>
            <a:off x="913773" y="1981200"/>
            <a:ext cx="10364451" cy="4114800"/>
          </a:xfrm>
          <a:prstGeom prst="rect">
            <a:avLst/>
          </a:prstGeom>
        </p:spPr>
        <p:txBody>
          <a:bodyPr/>
          <a:lstStyle/>
          <a:p>
            <a:endParaRPr lang="en-US" altLang="en-US" sz="2400" cap="none" dirty="0" smtClean="0"/>
          </a:p>
          <a:p>
            <a:endParaRPr lang="en-US" altLang="en-US" sz="2400" cap="none" dirty="0" smtClean="0"/>
          </a:p>
          <a:p>
            <a:endParaRPr lang="en-US" altLang="en-US" sz="2400" cap="none" dirty="0" smtClean="0"/>
          </a:p>
          <a:p>
            <a:r>
              <a:rPr lang="en-US" altLang="en-US" sz="2400" cap="none" dirty="0" smtClean="0"/>
              <a:t>Image enhancement</a:t>
            </a:r>
            <a:endParaRPr lang="en-US" altLang="en-US" cap="none" dirty="0"/>
          </a:p>
        </p:txBody>
      </p:sp>
      <p:pic>
        <p:nvPicPr>
          <p:cNvPr id="43012" name="Picture 4" descr="A:\terr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7" y="4381500"/>
            <a:ext cx="2362200" cy="2249488"/>
          </a:xfrm>
          <a:prstGeom prst="rect">
            <a:avLst/>
          </a:prstGeom>
          <a:noFill/>
          <a:extLst>
            <a:ext uri="{909E8E84-426E-40DD-AFC4-6F175D3DCCD1}">
              <a14:hiddenFill xmlns:a14="http://schemas.microsoft.com/office/drawing/2010/main">
                <a:solidFill>
                  <a:srgbClr val="FFFFFF"/>
                </a:solidFill>
              </a14:hiddenFill>
            </a:ext>
          </a:extLst>
        </p:spPr>
      </p:pic>
      <p:pic>
        <p:nvPicPr>
          <p:cNvPr id="43013" name="Picture 5" descr="A:\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427" y="1560512"/>
            <a:ext cx="5410200" cy="1820863"/>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A:\sharpen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0427" y="4381500"/>
            <a:ext cx="23622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10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ChangeArrowheads="1"/>
          </p:cNvSpPr>
          <p:nvPr>
            <p:ph type="title"/>
          </p:nvPr>
        </p:nvSpPr>
        <p:spPr>
          <a:xfrm>
            <a:off x="913774" y="34187"/>
            <a:ext cx="10364451" cy="1596177"/>
          </a:xfrm>
        </p:spPr>
        <p:txBody>
          <a:bodyPr/>
          <a:lstStyle/>
          <a:p>
            <a:r>
              <a:rPr lang="en-US" altLang="en-US" dirty="0"/>
              <a:t>Image Processing (cont’d)</a:t>
            </a:r>
          </a:p>
        </p:txBody>
      </p:sp>
      <p:sp>
        <p:nvSpPr>
          <p:cNvPr id="51203" name="Rectangle 1027"/>
          <p:cNvSpPr>
            <a:spLocks noGrp="1" noChangeArrowheads="1"/>
          </p:cNvSpPr>
          <p:nvPr>
            <p:ph type="body" idx="4294967295"/>
          </p:nvPr>
        </p:nvSpPr>
        <p:spPr>
          <a:xfrm>
            <a:off x="913773" y="1981200"/>
            <a:ext cx="10364451" cy="4114800"/>
          </a:xfrm>
          <a:prstGeom prst="rect">
            <a:avLst/>
          </a:prstGeom>
        </p:spPr>
        <p:txBody>
          <a:bodyPr/>
          <a:lstStyle/>
          <a:p>
            <a:r>
              <a:rPr lang="en-US" altLang="en-US" sz="2400" cap="none" dirty="0" smtClean="0"/>
              <a:t>Image compression</a:t>
            </a:r>
            <a:endParaRPr lang="en-US" altLang="en-US" sz="2400" cap="none" dirty="0"/>
          </a:p>
        </p:txBody>
      </p:sp>
      <p:pic>
        <p:nvPicPr>
          <p:cNvPr id="51204" name="Picture 1028" descr="A:\comp.jpg"/>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2133600" y="2819401"/>
            <a:ext cx="8229600" cy="292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987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13774" y="0"/>
            <a:ext cx="10364451" cy="1596177"/>
          </a:xfrm>
        </p:spPr>
        <p:txBody>
          <a:bodyPr/>
          <a:lstStyle/>
          <a:p>
            <a:r>
              <a:rPr lang="en-US" altLang="en-US" dirty="0"/>
              <a:t>Computer Graphics</a:t>
            </a:r>
          </a:p>
        </p:txBody>
      </p:sp>
      <p:sp>
        <p:nvSpPr>
          <p:cNvPr id="45059" name="Rectangle 3"/>
          <p:cNvSpPr>
            <a:spLocks noGrp="1" noChangeArrowheads="1"/>
          </p:cNvSpPr>
          <p:nvPr>
            <p:ph type="body" idx="4294967295"/>
          </p:nvPr>
        </p:nvSpPr>
        <p:spPr>
          <a:xfrm>
            <a:off x="913773" y="1676400"/>
            <a:ext cx="10364451" cy="4419600"/>
          </a:xfrm>
          <a:prstGeom prst="rect">
            <a:avLst/>
          </a:prstGeom>
        </p:spPr>
        <p:txBody>
          <a:bodyPr/>
          <a:lstStyle/>
          <a:p>
            <a:endParaRPr lang="en-US" altLang="en-US" sz="2400" cap="none" dirty="0" smtClean="0"/>
          </a:p>
          <a:p>
            <a:endParaRPr lang="en-US" altLang="en-US" sz="2400" cap="none" dirty="0"/>
          </a:p>
          <a:p>
            <a:endParaRPr lang="en-US" altLang="en-US" sz="2400" cap="none" dirty="0" smtClean="0"/>
          </a:p>
          <a:p>
            <a:r>
              <a:rPr lang="en-US" altLang="en-US" sz="2400" cap="none" dirty="0" smtClean="0"/>
              <a:t>Geometric modeling</a:t>
            </a:r>
            <a:endParaRPr lang="en-US" altLang="en-US" sz="2400" cap="none" dirty="0"/>
          </a:p>
        </p:txBody>
      </p:sp>
      <p:pic>
        <p:nvPicPr>
          <p:cNvPr id="45060" name="Picture 4" descr="A:\C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0643" y="1596177"/>
            <a:ext cx="5410200" cy="1568450"/>
          </a:xfrm>
          <a:prstGeom prst="rect">
            <a:avLst/>
          </a:prstGeom>
          <a:noFill/>
          <a:extLst>
            <a:ext uri="{909E8E84-426E-40DD-AFC4-6F175D3DCCD1}">
              <a14:hiddenFill xmlns:a14="http://schemas.microsoft.com/office/drawing/2010/main">
                <a:solidFill>
                  <a:srgbClr val="FFFFFF"/>
                </a:solidFill>
              </a14:hiddenFill>
            </a:ext>
          </a:extLst>
        </p:spPr>
      </p:pic>
      <p:pic>
        <p:nvPicPr>
          <p:cNvPr id="45061" name="Picture 5" descr="A:\graphi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7" y="4054930"/>
            <a:ext cx="7096125"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628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GB" dirty="0">
                <a:solidFill>
                  <a:srgbClr val="C00000"/>
                </a:solidFill>
              </a:rPr>
              <a:t>TASK 1 </a:t>
            </a:r>
            <a:r>
              <a:rPr lang="en-GB" dirty="0"/>
              <a:t>- </a:t>
            </a:r>
            <a:r>
              <a:rPr lang="en-IE" dirty="0">
                <a:ea typeface="ＭＳ Ｐゴシック" pitchFamily="-110" charset="-128"/>
              </a:rPr>
              <a:t>Improvement of pictorial </a:t>
            </a:r>
            <a:r>
              <a:rPr lang="en-IE" dirty="0" smtClean="0">
                <a:ea typeface="ＭＳ Ｐゴシック" pitchFamily="-110" charset="-128"/>
              </a:rPr>
              <a:t>information for </a:t>
            </a:r>
            <a:r>
              <a:rPr lang="en-IE" dirty="0">
                <a:ea typeface="ＭＳ Ｐゴシック" pitchFamily="-110" charset="-128"/>
              </a:rPr>
              <a:t>human interpretation</a:t>
            </a:r>
            <a:endParaRPr lang="en-US" dirty="0"/>
          </a:p>
        </p:txBody>
      </p:sp>
      <p:sp>
        <p:nvSpPr>
          <p:cNvPr id="3" name="Content Placeholder 2"/>
          <p:cNvSpPr>
            <a:spLocks noGrp="1"/>
          </p:cNvSpPr>
          <p:nvPr>
            <p:ph sz="quarter" idx="13"/>
          </p:nvPr>
        </p:nvSpPr>
        <p:spPr>
          <a:xfrm>
            <a:off x="913774" y="1596177"/>
            <a:ext cx="4212018" cy="3424107"/>
          </a:xfrm>
        </p:spPr>
        <p:txBody>
          <a:bodyPr>
            <a:normAutofit/>
          </a:bodyPr>
          <a:lstStyle/>
          <a:p>
            <a:r>
              <a:rPr lang="en-IE" sz="2400" cap="none" dirty="0" smtClean="0">
                <a:ea typeface="ＭＳ Ｐゴシック" pitchFamily="-110" charset="-128"/>
              </a:rPr>
              <a:t>Enhancing the edges of an image to make it appear sharper</a:t>
            </a:r>
            <a:endParaRPr lang="en-GB" sz="2400" cap="none" dirty="0" smtClean="0"/>
          </a:p>
          <a:p>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3471" y="1596177"/>
            <a:ext cx="5186363" cy="4171830"/>
          </a:xfrm>
          <a:prstGeom prst="rect">
            <a:avLst/>
          </a:prstGeom>
        </p:spPr>
      </p:pic>
    </p:spTree>
    <p:extLst>
      <p:ext uri="{BB962C8B-B14F-4D97-AF65-F5344CB8AC3E}">
        <p14:creationId xmlns:p14="http://schemas.microsoft.com/office/powerpoint/2010/main" val="20965718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17832" y="0"/>
            <a:ext cx="10364451" cy="1596177"/>
          </a:xfrm>
        </p:spPr>
        <p:txBody>
          <a:bodyPr/>
          <a:lstStyle/>
          <a:p>
            <a:r>
              <a:rPr lang="en-US" altLang="en-US" dirty="0"/>
              <a:t>Computer Vision</a:t>
            </a:r>
          </a:p>
        </p:txBody>
      </p:sp>
      <p:pic>
        <p:nvPicPr>
          <p:cNvPr id="47108" name="Picture 4" descr="A:\CV.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814" y="1596177"/>
            <a:ext cx="5867400" cy="1568450"/>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A:\FaceEyeTrack.jpg"/>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3768037" y="3429001"/>
            <a:ext cx="4264040" cy="3428999"/>
          </a:xfrm>
          <a:prstGeom prst="rect">
            <a:avLst/>
          </a:prstGeom>
        </p:spPr>
      </p:pic>
    </p:spTree>
    <p:extLst>
      <p:ext uri="{BB962C8B-B14F-4D97-AF65-F5344CB8AC3E}">
        <p14:creationId xmlns:p14="http://schemas.microsoft.com/office/powerpoint/2010/main" val="133605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026"/>
          <p:cNvSpPr>
            <a:spLocks noGrp="1" noChangeArrowheads="1"/>
          </p:cNvSpPr>
          <p:nvPr>
            <p:ph type="title"/>
          </p:nvPr>
        </p:nvSpPr>
        <p:spPr>
          <a:xfrm>
            <a:off x="913774" y="0"/>
            <a:ext cx="10364451" cy="1596177"/>
          </a:xfrm>
        </p:spPr>
        <p:txBody>
          <a:bodyPr/>
          <a:lstStyle/>
          <a:p>
            <a:r>
              <a:rPr lang="en-US" altLang="en-US" dirty="0"/>
              <a:t>Robotic Vision</a:t>
            </a:r>
          </a:p>
        </p:txBody>
      </p:sp>
      <p:sp>
        <p:nvSpPr>
          <p:cNvPr id="142339" name="Rectangle 1027"/>
          <p:cNvSpPr>
            <a:spLocks noGrp="1" noChangeArrowheads="1"/>
          </p:cNvSpPr>
          <p:nvPr>
            <p:ph type="body" idx="4294967295"/>
          </p:nvPr>
        </p:nvSpPr>
        <p:spPr>
          <a:xfrm>
            <a:off x="913773" y="1596177"/>
            <a:ext cx="10364451" cy="4499823"/>
          </a:xfrm>
          <a:prstGeom prst="rect">
            <a:avLst/>
          </a:prstGeom>
        </p:spPr>
        <p:txBody>
          <a:bodyPr/>
          <a:lstStyle/>
          <a:p>
            <a:r>
              <a:rPr lang="en-US" altLang="en-US" sz="2400" cap="none" dirty="0" smtClean="0"/>
              <a:t>Application of computer vision in robotics.</a:t>
            </a:r>
          </a:p>
          <a:p>
            <a:r>
              <a:rPr lang="en-US" altLang="en-US" sz="2400" cap="none" dirty="0" smtClean="0"/>
              <a:t>Some important applications include :</a:t>
            </a:r>
          </a:p>
          <a:p>
            <a:pPr lvl="1"/>
            <a:r>
              <a:rPr lang="en-US" altLang="en-US" sz="2000" cap="none" dirty="0" smtClean="0"/>
              <a:t>Autonomous robot navigation</a:t>
            </a:r>
          </a:p>
          <a:p>
            <a:pPr lvl="1"/>
            <a:r>
              <a:rPr lang="en-US" altLang="en-US" sz="2000" cap="none" dirty="0" smtClean="0"/>
              <a:t>Inspection and assembly</a:t>
            </a:r>
            <a:endParaRPr lang="en-US" altLang="en-US" sz="2000" cap="none" dirty="0"/>
          </a:p>
        </p:txBody>
      </p:sp>
    </p:spTree>
    <p:extLst>
      <p:ext uri="{BB962C8B-B14F-4D97-AF65-F5344CB8AC3E}">
        <p14:creationId xmlns:p14="http://schemas.microsoft.com/office/powerpoint/2010/main" val="1303660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913774" y="0"/>
            <a:ext cx="10364451" cy="1596177"/>
          </a:xfrm>
        </p:spPr>
        <p:txBody>
          <a:bodyPr/>
          <a:lstStyle/>
          <a:p>
            <a:r>
              <a:rPr lang="en-US" altLang="en-US" dirty="0"/>
              <a:t>Pattern Recognition</a:t>
            </a:r>
          </a:p>
        </p:txBody>
      </p:sp>
      <p:sp>
        <p:nvSpPr>
          <p:cNvPr id="48131" name="Rectangle 3"/>
          <p:cNvSpPr>
            <a:spLocks noGrp="1" noChangeArrowheads="1"/>
          </p:cNvSpPr>
          <p:nvPr>
            <p:ph type="body" idx="4294967295"/>
          </p:nvPr>
        </p:nvSpPr>
        <p:spPr>
          <a:xfrm>
            <a:off x="913773" y="1596177"/>
            <a:ext cx="10364451" cy="4499823"/>
          </a:xfrm>
          <a:prstGeom prst="rect">
            <a:avLst/>
          </a:prstGeom>
        </p:spPr>
        <p:txBody>
          <a:bodyPr/>
          <a:lstStyle/>
          <a:p>
            <a:r>
              <a:rPr lang="en-US" altLang="en-US" sz="2400" cap="none" dirty="0" smtClean="0"/>
              <a:t>Has a very long history (research work in this field started in the 60s).</a:t>
            </a:r>
          </a:p>
          <a:p>
            <a:r>
              <a:rPr lang="en-US" altLang="en-US" sz="2400" cap="none" dirty="0" smtClean="0"/>
              <a:t>Concerned with the recognition and classification of 2d objects mainly from 2d images.</a:t>
            </a:r>
          </a:p>
          <a:p>
            <a:r>
              <a:rPr lang="en-US" altLang="en-US" sz="2400" cap="none" dirty="0" smtClean="0"/>
              <a:t>Many classic approaches only worked under very constrained views (not suitable for 3d objects).</a:t>
            </a:r>
          </a:p>
          <a:p>
            <a:r>
              <a:rPr lang="en-US" altLang="en-US" sz="2400" cap="none" dirty="0" smtClean="0"/>
              <a:t>It has triggered much of the research which led to today’s field of computer vision.</a:t>
            </a:r>
          </a:p>
          <a:p>
            <a:r>
              <a:rPr lang="en-US" altLang="en-US" sz="2400" cap="none" dirty="0" smtClean="0"/>
              <a:t>Many pattern recognition principles are used extensively in computer vision.</a:t>
            </a:r>
            <a:endParaRPr lang="en-US" altLang="en-US" sz="2400" cap="none" dirty="0"/>
          </a:p>
        </p:txBody>
      </p:sp>
    </p:spTree>
    <p:extLst>
      <p:ext uri="{BB962C8B-B14F-4D97-AF65-F5344CB8AC3E}">
        <p14:creationId xmlns:p14="http://schemas.microsoft.com/office/powerpoint/2010/main" val="2368705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913774" y="0"/>
            <a:ext cx="10364451" cy="1596177"/>
          </a:xfrm>
        </p:spPr>
        <p:txBody>
          <a:bodyPr/>
          <a:lstStyle/>
          <a:p>
            <a:r>
              <a:rPr lang="en-US" altLang="en-US" dirty="0"/>
              <a:t>Artificial Intelligence</a:t>
            </a:r>
          </a:p>
        </p:txBody>
      </p:sp>
      <p:sp>
        <p:nvSpPr>
          <p:cNvPr id="49155" name="Rectangle 3"/>
          <p:cNvSpPr>
            <a:spLocks noGrp="1" noChangeArrowheads="1"/>
          </p:cNvSpPr>
          <p:nvPr>
            <p:ph type="body" idx="4294967295"/>
          </p:nvPr>
        </p:nvSpPr>
        <p:spPr>
          <a:xfrm>
            <a:off x="913773" y="1596177"/>
            <a:ext cx="10364451" cy="4499823"/>
          </a:xfrm>
          <a:prstGeom prst="rect">
            <a:avLst/>
          </a:prstGeom>
        </p:spPr>
        <p:txBody>
          <a:bodyPr/>
          <a:lstStyle/>
          <a:p>
            <a:r>
              <a:rPr lang="en-US" altLang="en-US" sz="2400" cap="none" dirty="0" smtClean="0"/>
              <a:t>Concerned with designing systems that are intelligent and with studying computational aspects of intelligence.</a:t>
            </a:r>
          </a:p>
          <a:p>
            <a:r>
              <a:rPr lang="en-US" altLang="en-US" sz="2400" cap="none" dirty="0" smtClean="0"/>
              <a:t>It is used to analyze scenes by computing a </a:t>
            </a:r>
            <a:r>
              <a:rPr lang="en-US" altLang="en-US" sz="2400" b="1" u="sng" cap="none" dirty="0" smtClean="0"/>
              <a:t>symbolic</a:t>
            </a:r>
            <a:r>
              <a:rPr lang="en-US" altLang="en-US" sz="2400" u="sng" cap="none" dirty="0" smtClean="0"/>
              <a:t> </a:t>
            </a:r>
            <a:r>
              <a:rPr lang="en-US" altLang="en-US" sz="2400" b="1" u="sng" cap="none" dirty="0" smtClean="0"/>
              <a:t>representation</a:t>
            </a:r>
            <a:r>
              <a:rPr lang="en-US" altLang="en-US" sz="2400" u="sng" cap="none" dirty="0" smtClean="0"/>
              <a:t> </a:t>
            </a:r>
            <a:r>
              <a:rPr lang="en-US" altLang="en-US" sz="2400" cap="none" dirty="0" smtClean="0"/>
              <a:t>of the scene contents after the images have been processed to obtain features.</a:t>
            </a:r>
          </a:p>
          <a:p>
            <a:r>
              <a:rPr lang="en-US" altLang="en-US" sz="2400" cap="none" dirty="0" smtClean="0"/>
              <a:t>Many techniques from artificial intelligence play an important role in many aspects of computer vision.</a:t>
            </a:r>
          </a:p>
          <a:p>
            <a:r>
              <a:rPr lang="en-US" altLang="en-US" sz="2400" cap="none" dirty="0" smtClean="0"/>
              <a:t>Computer vision is considered a sub-field of artificial intelligence.</a:t>
            </a:r>
            <a:endParaRPr lang="en-US" altLang="en-US" sz="2400" cap="none" dirty="0"/>
          </a:p>
        </p:txBody>
      </p:sp>
    </p:spTree>
    <p:extLst>
      <p:ext uri="{BB962C8B-B14F-4D97-AF65-F5344CB8AC3E}">
        <p14:creationId xmlns:p14="http://schemas.microsoft.com/office/powerpoint/2010/main" val="2521500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913774" y="0"/>
            <a:ext cx="10364451" cy="1596177"/>
          </a:xfrm>
        </p:spPr>
        <p:txBody>
          <a:bodyPr/>
          <a:lstStyle/>
          <a:p>
            <a:r>
              <a:rPr lang="en-US" altLang="en-US" dirty="0"/>
              <a:t>Why is Computer Vision Difficult?</a:t>
            </a:r>
          </a:p>
        </p:txBody>
      </p:sp>
      <p:sp>
        <p:nvSpPr>
          <p:cNvPr id="81923" name="Rectangle 3"/>
          <p:cNvSpPr>
            <a:spLocks noGrp="1" noChangeArrowheads="1"/>
          </p:cNvSpPr>
          <p:nvPr>
            <p:ph type="body" idx="4294967295"/>
          </p:nvPr>
        </p:nvSpPr>
        <p:spPr>
          <a:xfrm>
            <a:off x="913773" y="1596177"/>
            <a:ext cx="10364451" cy="4499823"/>
          </a:xfrm>
          <a:prstGeom prst="rect">
            <a:avLst/>
          </a:prstGeom>
        </p:spPr>
        <p:txBody>
          <a:bodyPr/>
          <a:lstStyle/>
          <a:p>
            <a:r>
              <a:rPr lang="en-US" altLang="en-US" sz="2400" cap="none" dirty="0" smtClean="0"/>
              <a:t>It is a </a:t>
            </a:r>
            <a:r>
              <a:rPr lang="en-US" altLang="en-US" sz="2400" b="1" u="sng" cap="none" dirty="0" smtClean="0"/>
              <a:t>many-to-one</a:t>
            </a:r>
            <a:r>
              <a:rPr lang="en-US" altLang="en-US" sz="2400" cap="none" dirty="0" smtClean="0"/>
              <a:t> mapping</a:t>
            </a:r>
          </a:p>
          <a:p>
            <a:pPr lvl="1"/>
            <a:r>
              <a:rPr lang="en-US" altLang="en-US" sz="2000" cap="none" dirty="0" smtClean="0"/>
              <a:t>A variety of surfaces with different</a:t>
            </a:r>
            <a:r>
              <a:rPr lang="en-US" altLang="en-US" sz="2000" i="1" cap="none" dirty="0" smtClean="0"/>
              <a:t> </a:t>
            </a:r>
            <a:r>
              <a:rPr lang="en-US" altLang="en-US" sz="2000" i="1" u="sng" cap="none" dirty="0" smtClean="0"/>
              <a:t>material</a:t>
            </a:r>
            <a:r>
              <a:rPr lang="en-US" altLang="en-US" sz="2000" cap="none" dirty="0" smtClean="0"/>
              <a:t> and </a:t>
            </a:r>
            <a:r>
              <a:rPr lang="en-US" altLang="en-US" sz="2000" i="1" u="sng" cap="none" dirty="0" smtClean="0"/>
              <a:t>geometrical</a:t>
            </a:r>
            <a:r>
              <a:rPr lang="en-US" altLang="en-US" sz="2000" i="1" cap="none" dirty="0" smtClean="0"/>
              <a:t> </a:t>
            </a:r>
            <a:r>
              <a:rPr lang="en-US" altLang="en-US" sz="2000" cap="none" dirty="0" smtClean="0"/>
              <a:t>properties, possibly under different </a:t>
            </a:r>
            <a:r>
              <a:rPr lang="en-US" altLang="en-US" sz="2000" i="1" u="sng" cap="none" dirty="0" smtClean="0"/>
              <a:t>lighting</a:t>
            </a:r>
            <a:r>
              <a:rPr lang="en-US" altLang="en-US" sz="2000" cap="none" dirty="0" smtClean="0"/>
              <a:t> conditions, could lead to identical images</a:t>
            </a:r>
          </a:p>
          <a:p>
            <a:pPr lvl="1"/>
            <a:r>
              <a:rPr lang="en-US" altLang="en-US" sz="2000" cap="none" dirty="0" smtClean="0"/>
              <a:t>Inverse mapping has non unique solution (a lot of information is </a:t>
            </a:r>
            <a:r>
              <a:rPr lang="en-US" altLang="en-US" sz="2000" b="1" u="sng" cap="none" dirty="0" smtClean="0"/>
              <a:t>lost</a:t>
            </a:r>
            <a:r>
              <a:rPr lang="en-US" altLang="en-US" sz="2000" cap="none" dirty="0" smtClean="0"/>
              <a:t> in the transformation from the 3D world to the 2D image)</a:t>
            </a:r>
          </a:p>
          <a:p>
            <a:r>
              <a:rPr lang="en-US" altLang="en-US" sz="2400" cap="none" dirty="0" smtClean="0"/>
              <a:t>It is </a:t>
            </a:r>
            <a:r>
              <a:rPr lang="en-US" altLang="en-US" sz="2400" b="1" u="sng" cap="none" dirty="0" smtClean="0"/>
              <a:t>computationally intensive</a:t>
            </a:r>
            <a:endParaRPr lang="en-US" altLang="en-US" sz="2400" cap="none" dirty="0" smtClean="0"/>
          </a:p>
          <a:p>
            <a:r>
              <a:rPr lang="en-US" altLang="en-US" sz="2400" cap="none" dirty="0" smtClean="0"/>
              <a:t>We </a:t>
            </a:r>
            <a:r>
              <a:rPr lang="en-US" altLang="en-US" sz="2400" b="1" u="sng" cap="none" dirty="0" smtClean="0"/>
              <a:t>do not understand</a:t>
            </a:r>
            <a:r>
              <a:rPr lang="en-US" altLang="en-US" sz="2400" cap="none" dirty="0" smtClean="0"/>
              <a:t> the recognition problem</a:t>
            </a:r>
            <a:endParaRPr lang="en-US" altLang="en-US" sz="2400" cap="none" dirty="0"/>
          </a:p>
        </p:txBody>
      </p:sp>
    </p:spTree>
    <p:extLst>
      <p:ext uri="{BB962C8B-B14F-4D97-AF65-F5344CB8AC3E}">
        <p14:creationId xmlns:p14="http://schemas.microsoft.com/office/powerpoint/2010/main" val="1017074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913774" y="0"/>
            <a:ext cx="10364451" cy="1596177"/>
          </a:xfrm>
        </p:spPr>
        <p:txBody>
          <a:bodyPr/>
          <a:lstStyle/>
          <a:p>
            <a:r>
              <a:rPr lang="en-US" altLang="en-US" dirty="0"/>
              <a:t>Practical Considerations</a:t>
            </a:r>
          </a:p>
        </p:txBody>
      </p:sp>
      <p:sp>
        <p:nvSpPr>
          <p:cNvPr id="83971" name="Rectangle 3"/>
          <p:cNvSpPr>
            <a:spLocks noGrp="1" noChangeArrowheads="1"/>
          </p:cNvSpPr>
          <p:nvPr>
            <p:ph type="body" idx="4294967295"/>
          </p:nvPr>
        </p:nvSpPr>
        <p:spPr>
          <a:xfrm>
            <a:off x="913773" y="1596176"/>
            <a:ext cx="10364451" cy="4690324"/>
          </a:xfrm>
          <a:prstGeom prst="rect">
            <a:avLst/>
          </a:prstGeom>
        </p:spPr>
        <p:txBody>
          <a:bodyPr/>
          <a:lstStyle/>
          <a:p>
            <a:r>
              <a:rPr lang="en-US" altLang="en-US" sz="2400" b="1" u="sng" cap="none" dirty="0" smtClean="0"/>
              <a:t>Impose constraints</a:t>
            </a:r>
            <a:r>
              <a:rPr lang="en-US" altLang="en-US" sz="2400" cap="none" dirty="0" smtClean="0"/>
              <a:t> to recover the scene</a:t>
            </a:r>
          </a:p>
          <a:p>
            <a:pPr lvl="1"/>
            <a:r>
              <a:rPr lang="en-US" altLang="en-US" sz="2000" cap="none" dirty="0" smtClean="0"/>
              <a:t>Gather more data (images)</a:t>
            </a:r>
          </a:p>
          <a:p>
            <a:pPr lvl="1"/>
            <a:r>
              <a:rPr lang="en-US" altLang="en-US" sz="2000" cap="none" dirty="0" smtClean="0"/>
              <a:t>Make assumptions about the world</a:t>
            </a:r>
          </a:p>
          <a:p>
            <a:r>
              <a:rPr lang="en-US" altLang="en-US" sz="2400" cap="none" dirty="0" smtClean="0"/>
              <a:t>C</a:t>
            </a:r>
            <a:r>
              <a:rPr lang="en-US" altLang="en-US" sz="2400" b="1" u="sng" cap="none" dirty="0" smtClean="0"/>
              <a:t>omputability </a:t>
            </a:r>
            <a:r>
              <a:rPr lang="en-US" altLang="en-US" sz="2400" cap="none" dirty="0" smtClean="0"/>
              <a:t>and </a:t>
            </a:r>
            <a:r>
              <a:rPr lang="en-US" altLang="en-US" sz="2400" b="1" u="sng" cap="none" dirty="0" smtClean="0"/>
              <a:t>robustness</a:t>
            </a:r>
          </a:p>
          <a:p>
            <a:pPr lvl="1"/>
            <a:r>
              <a:rPr lang="en-US" altLang="en-US" sz="2000" cap="none" dirty="0" smtClean="0"/>
              <a:t>Is the solution computable using reasonable resources?</a:t>
            </a:r>
          </a:p>
          <a:p>
            <a:pPr lvl="1"/>
            <a:r>
              <a:rPr lang="en-US" altLang="en-US" sz="2000" cap="none" dirty="0" smtClean="0"/>
              <a:t>Is the solution robust?</a:t>
            </a:r>
          </a:p>
          <a:p>
            <a:r>
              <a:rPr lang="en-US" altLang="en-US" sz="2400" cap="none" dirty="0" smtClean="0"/>
              <a:t>Industrial computer vision systems work </a:t>
            </a:r>
            <a:r>
              <a:rPr lang="en-US" altLang="en-US" sz="2400" b="1" u="sng" cap="none" dirty="0" smtClean="0"/>
              <a:t>very well</a:t>
            </a:r>
          </a:p>
          <a:p>
            <a:pPr lvl="1"/>
            <a:r>
              <a:rPr lang="en-US" altLang="en-US" sz="2000" cap="none" dirty="0" smtClean="0"/>
              <a:t>Make strong assumptions about </a:t>
            </a:r>
            <a:r>
              <a:rPr lang="en-US" altLang="en-US" sz="2000" i="1" u="sng" cap="none" dirty="0" smtClean="0"/>
              <a:t>lighting</a:t>
            </a:r>
            <a:r>
              <a:rPr lang="en-US" altLang="en-US" sz="2000" i="1" cap="none" dirty="0" smtClean="0"/>
              <a:t> conditions</a:t>
            </a:r>
          </a:p>
          <a:p>
            <a:pPr lvl="1"/>
            <a:r>
              <a:rPr lang="en-US" altLang="en-US" sz="2000" cap="none" dirty="0" smtClean="0"/>
              <a:t>Make strong assumptions about the </a:t>
            </a:r>
            <a:r>
              <a:rPr lang="en-US" altLang="en-US" sz="2000" i="1" u="sng" cap="none" dirty="0" smtClean="0"/>
              <a:t>position</a:t>
            </a:r>
            <a:r>
              <a:rPr lang="en-US" altLang="en-US" sz="2000" cap="none" dirty="0" smtClean="0"/>
              <a:t> of objects</a:t>
            </a:r>
          </a:p>
          <a:p>
            <a:pPr lvl="1"/>
            <a:r>
              <a:rPr lang="en-US" altLang="en-US" sz="2000" cap="none" dirty="0" smtClean="0"/>
              <a:t>Make strong assumptions about the </a:t>
            </a:r>
            <a:r>
              <a:rPr lang="en-US" altLang="en-US" sz="2000" i="1" u="sng" cap="none" dirty="0" smtClean="0"/>
              <a:t>type</a:t>
            </a:r>
            <a:r>
              <a:rPr lang="en-US" altLang="en-US" sz="2000" cap="none" dirty="0" smtClean="0"/>
              <a:t> of objects</a:t>
            </a:r>
            <a:endParaRPr lang="en-US" altLang="en-US" sz="2000" cap="none" dirty="0"/>
          </a:p>
        </p:txBody>
      </p:sp>
    </p:spTree>
    <p:extLst>
      <p:ext uri="{BB962C8B-B14F-4D97-AF65-F5344CB8AC3E}">
        <p14:creationId xmlns:p14="http://schemas.microsoft.com/office/powerpoint/2010/main" val="2693292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881118" y="0"/>
            <a:ext cx="10364451" cy="1596177"/>
          </a:xfrm>
        </p:spPr>
        <p:txBody>
          <a:bodyPr/>
          <a:lstStyle/>
          <a:p>
            <a:r>
              <a:rPr lang="en-US" altLang="en-US" sz="3400" dirty="0"/>
              <a:t>An Industrial Computer Vision System</a:t>
            </a:r>
            <a:endParaRPr lang="en-US" altLang="en-US" sz="3800" b="1" dirty="0"/>
          </a:p>
        </p:txBody>
      </p:sp>
      <p:pic>
        <p:nvPicPr>
          <p:cNvPr id="149508" name="Picture 4" descr="A:\vision_sys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96177"/>
            <a:ext cx="6030164" cy="510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419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913775" y="0"/>
            <a:ext cx="10364451" cy="1596177"/>
          </a:xfrm>
        </p:spPr>
        <p:txBody>
          <a:bodyPr/>
          <a:lstStyle/>
          <a:p>
            <a:r>
              <a:rPr lang="en-US" altLang="en-US" dirty="0"/>
              <a:t>The Three Processing Levels</a:t>
            </a:r>
          </a:p>
        </p:txBody>
      </p:sp>
      <p:sp>
        <p:nvSpPr>
          <p:cNvPr id="131075" name="Rectangle 3"/>
          <p:cNvSpPr>
            <a:spLocks noGrp="1" noChangeArrowheads="1"/>
          </p:cNvSpPr>
          <p:nvPr>
            <p:ph type="body" idx="4294967295"/>
          </p:nvPr>
        </p:nvSpPr>
        <p:spPr>
          <a:xfrm>
            <a:off x="913776" y="1596177"/>
            <a:ext cx="5111467" cy="4499823"/>
          </a:xfrm>
          <a:prstGeom prst="rect">
            <a:avLst/>
          </a:prstGeom>
        </p:spPr>
        <p:txBody>
          <a:bodyPr/>
          <a:lstStyle/>
          <a:p>
            <a:r>
              <a:rPr lang="en-US" altLang="en-US" sz="2400" cap="none" dirty="0" smtClean="0"/>
              <a:t>Low-level processing</a:t>
            </a:r>
            <a:endParaRPr lang="en-US" altLang="en-US" cap="none" dirty="0" smtClean="0"/>
          </a:p>
          <a:p>
            <a:pPr lvl="1"/>
            <a:r>
              <a:rPr lang="en-US" altLang="en-US" sz="2000" cap="none" dirty="0" smtClean="0"/>
              <a:t>Standard procedures are applied to improve image quality</a:t>
            </a:r>
          </a:p>
          <a:p>
            <a:pPr lvl="1"/>
            <a:r>
              <a:rPr lang="en-US" altLang="en-US" sz="2000" cap="none" dirty="0" smtClean="0"/>
              <a:t>Procedures are required to have no intelligent capabilities.</a:t>
            </a:r>
            <a:endParaRPr lang="en-US" altLang="en-US" sz="2000" cap="none" dirty="0"/>
          </a:p>
        </p:txBody>
      </p:sp>
      <p:pic>
        <p:nvPicPr>
          <p:cNvPr id="131076" name="Picture 4" descr="A:\proc_levels.jpg"/>
          <p:cNvPicPr>
            <a:picLocks noChangeAspect="1" noChangeArrowheads="1"/>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5745062" y="1596177"/>
            <a:ext cx="6120993" cy="386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618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913775" y="0"/>
            <a:ext cx="10364451" cy="1596177"/>
          </a:xfrm>
        </p:spPr>
        <p:txBody>
          <a:bodyPr/>
          <a:lstStyle/>
          <a:p>
            <a:r>
              <a:rPr lang="en-US" altLang="en-US" dirty="0"/>
              <a:t>The Three Processing Levels (cont’d)</a:t>
            </a:r>
          </a:p>
        </p:txBody>
      </p:sp>
      <p:sp>
        <p:nvSpPr>
          <p:cNvPr id="133123" name="Rectangle 3"/>
          <p:cNvSpPr>
            <a:spLocks noGrp="1" noChangeArrowheads="1"/>
          </p:cNvSpPr>
          <p:nvPr>
            <p:ph type="body" idx="4294967295"/>
          </p:nvPr>
        </p:nvSpPr>
        <p:spPr>
          <a:xfrm>
            <a:off x="913776" y="1596177"/>
            <a:ext cx="4148082" cy="4499823"/>
          </a:xfrm>
          <a:prstGeom prst="rect">
            <a:avLst/>
          </a:prstGeom>
        </p:spPr>
        <p:txBody>
          <a:bodyPr/>
          <a:lstStyle/>
          <a:p>
            <a:r>
              <a:rPr lang="en-US" altLang="en-US" sz="2400" cap="none" dirty="0" smtClean="0"/>
              <a:t>Intermediate-level processing</a:t>
            </a:r>
            <a:endParaRPr lang="en-US" altLang="en-US" cap="none" dirty="0" smtClean="0"/>
          </a:p>
          <a:p>
            <a:pPr lvl="1"/>
            <a:r>
              <a:rPr lang="en-US" altLang="en-US" sz="2000" cap="none" dirty="0" smtClean="0"/>
              <a:t>Extract and characterize components in the image</a:t>
            </a:r>
          </a:p>
          <a:p>
            <a:pPr lvl="1"/>
            <a:r>
              <a:rPr lang="en-US" altLang="en-US" sz="2000" cap="none" dirty="0" smtClean="0"/>
              <a:t>Some intelligent capabilities are required.</a:t>
            </a:r>
            <a:endParaRPr lang="en-US" altLang="en-US" sz="2000" cap="none" dirty="0"/>
          </a:p>
        </p:txBody>
      </p:sp>
      <p:pic>
        <p:nvPicPr>
          <p:cNvPr id="133125" name="Picture 5" descr="A:\se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699" y="1596177"/>
            <a:ext cx="6781800" cy="32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4917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1026"/>
          <p:cNvSpPr>
            <a:spLocks noGrp="1" noChangeArrowheads="1"/>
          </p:cNvSpPr>
          <p:nvPr>
            <p:ph type="title"/>
          </p:nvPr>
        </p:nvSpPr>
        <p:spPr>
          <a:xfrm>
            <a:off x="913774" y="0"/>
            <a:ext cx="10364451" cy="1596177"/>
          </a:xfrm>
        </p:spPr>
        <p:txBody>
          <a:bodyPr/>
          <a:lstStyle/>
          <a:p>
            <a:r>
              <a:rPr lang="en-US" altLang="en-US" dirty="0"/>
              <a:t>The Three Processing Levels (cont’d)</a:t>
            </a:r>
            <a:endParaRPr lang="en-US" altLang="en-US" b="1" dirty="0"/>
          </a:p>
        </p:txBody>
      </p:sp>
      <p:sp>
        <p:nvSpPr>
          <p:cNvPr id="135171" name="Rectangle 1027"/>
          <p:cNvSpPr>
            <a:spLocks noGrp="1" noChangeArrowheads="1"/>
          </p:cNvSpPr>
          <p:nvPr>
            <p:ph type="body" idx="4294967295"/>
          </p:nvPr>
        </p:nvSpPr>
        <p:spPr>
          <a:xfrm>
            <a:off x="913774" y="1676400"/>
            <a:ext cx="4033783" cy="4419600"/>
          </a:xfrm>
          <a:prstGeom prst="rect">
            <a:avLst/>
          </a:prstGeom>
        </p:spPr>
        <p:txBody>
          <a:bodyPr/>
          <a:lstStyle/>
          <a:p>
            <a:r>
              <a:rPr lang="en-US" altLang="en-US" sz="2400" cap="none" dirty="0" smtClean="0"/>
              <a:t>High-level processing</a:t>
            </a:r>
            <a:endParaRPr lang="en-US" altLang="en-US" cap="none" dirty="0" smtClean="0"/>
          </a:p>
          <a:p>
            <a:pPr lvl="1"/>
            <a:r>
              <a:rPr lang="en-US" altLang="en-US" sz="2000" cap="none" dirty="0" smtClean="0"/>
              <a:t>Recognition and interpretation.</a:t>
            </a:r>
          </a:p>
          <a:p>
            <a:pPr lvl="1"/>
            <a:r>
              <a:rPr lang="en-US" altLang="en-US" sz="2000" cap="none" dirty="0" smtClean="0"/>
              <a:t>Procedures require high intelligent capabilities.</a:t>
            </a:r>
            <a:endParaRPr lang="en-US" altLang="en-US" cap="none" dirty="0"/>
          </a:p>
        </p:txBody>
      </p:sp>
      <p:pic>
        <p:nvPicPr>
          <p:cNvPr id="135174" name="Picture 1030" descr="A:\tre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3947550"/>
            <a:ext cx="434340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35175" name="Picture 1031" descr="A:\in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119" y="3000434"/>
            <a:ext cx="338772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9842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GB" dirty="0">
                <a:solidFill>
                  <a:srgbClr val="C00000"/>
                </a:solidFill>
              </a:rPr>
              <a:t>TASK 1 </a:t>
            </a:r>
            <a:r>
              <a:rPr lang="en-GB" dirty="0"/>
              <a:t>- </a:t>
            </a:r>
            <a:r>
              <a:rPr lang="en-IE" dirty="0">
                <a:ea typeface="ＭＳ Ｐゴシック" pitchFamily="-110" charset="-128"/>
              </a:rPr>
              <a:t>Improvement of pictorial </a:t>
            </a:r>
            <a:r>
              <a:rPr lang="en-IE" dirty="0" smtClean="0">
                <a:ea typeface="ＭＳ Ｐゴシック" pitchFamily="-110" charset="-128"/>
              </a:rPr>
              <a:t>information for </a:t>
            </a:r>
            <a:r>
              <a:rPr lang="en-IE" dirty="0">
                <a:ea typeface="ＭＳ Ｐゴシック" pitchFamily="-110" charset="-128"/>
              </a:rPr>
              <a:t>human interpretation</a:t>
            </a:r>
            <a:endParaRPr lang="en-US" dirty="0"/>
          </a:p>
        </p:txBody>
      </p:sp>
      <p:sp>
        <p:nvSpPr>
          <p:cNvPr id="3" name="Content Placeholder 2"/>
          <p:cNvSpPr>
            <a:spLocks noGrp="1"/>
          </p:cNvSpPr>
          <p:nvPr>
            <p:ph sz="quarter" idx="13"/>
          </p:nvPr>
        </p:nvSpPr>
        <p:spPr>
          <a:xfrm>
            <a:off x="913774" y="1596177"/>
            <a:ext cx="3928682" cy="3424107"/>
          </a:xfrm>
        </p:spPr>
        <p:txBody>
          <a:bodyPr>
            <a:normAutofit/>
          </a:bodyPr>
          <a:lstStyle/>
          <a:p>
            <a:r>
              <a:rPr lang="en-US" sz="2400" cap="none" dirty="0">
                <a:ea typeface="ＭＳ Ｐゴシック" pitchFamily="-110" charset="-128"/>
              </a:rPr>
              <a:t>Removing noise from an image; noise being random errors to the image</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3168" y="1596177"/>
            <a:ext cx="6948692" cy="4029076"/>
          </a:xfrm>
          <a:prstGeom prst="rect">
            <a:avLst/>
          </a:prstGeom>
        </p:spPr>
      </p:pic>
    </p:spTree>
    <p:extLst>
      <p:ext uri="{BB962C8B-B14F-4D97-AF65-F5344CB8AC3E}">
        <p14:creationId xmlns:p14="http://schemas.microsoft.com/office/powerpoint/2010/main" val="1340659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026"/>
          <p:cNvSpPr>
            <a:spLocks noChangeArrowheads="1"/>
          </p:cNvSpPr>
          <p:nvPr/>
        </p:nvSpPr>
        <p:spPr bwMode="auto">
          <a:xfrm>
            <a:off x="2514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nchor="ctr"/>
          <a:lstStyle>
            <a:lvl1pPr algn="ctr">
              <a:defRPr kumimoji="1" sz="4000">
                <a:solidFill>
                  <a:schemeClr val="tx2"/>
                </a:solidFill>
                <a:latin typeface="Times New Roman" panose="02020603050405020304" pitchFamily="18" charset="0"/>
              </a:defRPr>
            </a:lvl1pPr>
            <a:lvl2pPr algn="ctr">
              <a:defRPr kumimoji="1" sz="4000">
                <a:solidFill>
                  <a:schemeClr val="tx2"/>
                </a:solidFill>
                <a:latin typeface="Times New Roman" panose="02020603050405020304" pitchFamily="18" charset="0"/>
              </a:defRPr>
            </a:lvl2pPr>
            <a:lvl3pPr algn="ctr">
              <a:defRPr kumimoji="1" sz="4000">
                <a:solidFill>
                  <a:schemeClr val="tx2"/>
                </a:solidFill>
                <a:latin typeface="Times New Roman" panose="02020603050405020304" pitchFamily="18" charset="0"/>
              </a:defRPr>
            </a:lvl3pPr>
            <a:lvl4pPr algn="ctr">
              <a:defRPr kumimoji="1" sz="4000">
                <a:solidFill>
                  <a:schemeClr val="tx2"/>
                </a:solidFill>
                <a:latin typeface="Times New Roman" panose="02020603050405020304" pitchFamily="18" charset="0"/>
              </a:defRPr>
            </a:lvl4pPr>
            <a:lvl5pPr algn="ctr">
              <a:defRPr kumimoji="1" sz="4000">
                <a:solidFill>
                  <a:schemeClr val="tx2"/>
                </a:solidFill>
                <a:latin typeface="Times New Roman" panose="02020603050405020304" pitchFamily="18" charset="0"/>
              </a:defRPr>
            </a:lvl5pPr>
            <a:lvl6pPr marL="457200" algn="ctr" eaLnBrk="0" fontAlgn="base" hangingPunct="0">
              <a:spcBef>
                <a:spcPct val="0"/>
              </a:spcBef>
              <a:spcAft>
                <a:spcPct val="0"/>
              </a:spcAft>
              <a:defRPr kumimoji="1" sz="4000">
                <a:solidFill>
                  <a:schemeClr val="tx2"/>
                </a:solidFill>
                <a:latin typeface="Times New Roman" panose="02020603050405020304" pitchFamily="18" charset="0"/>
              </a:defRPr>
            </a:lvl6pPr>
            <a:lvl7pPr marL="914400" algn="ctr" eaLnBrk="0" fontAlgn="base" hangingPunct="0">
              <a:spcBef>
                <a:spcPct val="0"/>
              </a:spcBef>
              <a:spcAft>
                <a:spcPct val="0"/>
              </a:spcAft>
              <a:defRPr kumimoji="1" sz="4000">
                <a:solidFill>
                  <a:schemeClr val="tx2"/>
                </a:solidFill>
                <a:latin typeface="Times New Roman" panose="02020603050405020304" pitchFamily="18" charset="0"/>
              </a:defRPr>
            </a:lvl7pPr>
            <a:lvl8pPr marL="1371600" algn="ctr" eaLnBrk="0" fontAlgn="base" hangingPunct="0">
              <a:spcBef>
                <a:spcPct val="0"/>
              </a:spcBef>
              <a:spcAft>
                <a:spcPct val="0"/>
              </a:spcAft>
              <a:defRPr kumimoji="1" sz="4000">
                <a:solidFill>
                  <a:schemeClr val="tx2"/>
                </a:solidFill>
                <a:latin typeface="Times New Roman" panose="02020603050405020304" pitchFamily="18" charset="0"/>
              </a:defRPr>
            </a:lvl8pPr>
            <a:lvl9pPr marL="1828800" algn="ctr" eaLnBrk="0" fontAlgn="base" hangingPunct="0">
              <a:spcBef>
                <a:spcPct val="0"/>
              </a:spcBef>
              <a:spcAft>
                <a:spcPct val="0"/>
              </a:spcAft>
              <a:defRPr kumimoji="1" sz="4000">
                <a:solidFill>
                  <a:schemeClr val="tx2"/>
                </a:solidFill>
                <a:latin typeface="Times New Roman" panose="02020603050405020304" pitchFamily="18" charset="0"/>
              </a:defRPr>
            </a:lvl9pPr>
          </a:lstStyle>
          <a:p>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400" dirty="0">
                <a:latin typeface="+mn-lt"/>
              </a:rPr>
              <a:t>Scene interpretation, even of complex, cluttered scenes is a straightforward task for humans.  </a:t>
            </a:r>
          </a:p>
        </p:txBody>
      </p:sp>
      <p:pic>
        <p:nvPicPr>
          <p:cNvPr id="92163" name="Picture 1027" descr="C:\WINDOWS\DESKTOP\Chris Work\Class Lectures\dining h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199" y="2732315"/>
            <a:ext cx="6096000" cy="3760788"/>
          </a:xfrm>
          <a:prstGeom prst="rect">
            <a:avLst/>
          </a:prstGeom>
          <a:noFill/>
          <a:extLst>
            <a:ext uri="{909E8E84-426E-40DD-AFC4-6F175D3DCCD1}">
              <a14:hiddenFill xmlns:a14="http://schemas.microsoft.com/office/drawing/2010/main">
                <a:solidFill>
                  <a:srgbClr val="FFFFFF"/>
                </a:solidFill>
              </a14:hiddenFill>
            </a:ext>
          </a:extLst>
        </p:spPr>
      </p:pic>
      <p:sp>
        <p:nvSpPr>
          <p:cNvPr id="92164" name="Rectangle 1028"/>
          <p:cNvSpPr>
            <a:spLocks noGrp="1" noChangeArrowheads="1"/>
          </p:cNvSpPr>
          <p:nvPr>
            <p:ph type="title" idx="4294967295"/>
          </p:nvPr>
        </p:nvSpPr>
        <p:spPr>
          <a:xfrm>
            <a:off x="989974" y="4023"/>
            <a:ext cx="10364451" cy="1596177"/>
          </a:xfrm>
        </p:spPr>
        <p:txBody>
          <a:bodyPr/>
          <a:lstStyle/>
          <a:p>
            <a:r>
              <a:rPr lang="en-US" altLang="en-US" dirty="0"/>
              <a:t>Recognition Cues</a:t>
            </a:r>
          </a:p>
        </p:txBody>
      </p:sp>
    </p:spTree>
    <p:extLst>
      <p:ext uri="{BB962C8B-B14F-4D97-AF65-F5344CB8AC3E}">
        <p14:creationId xmlns:p14="http://schemas.microsoft.com/office/powerpoint/2010/main" val="411733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p:cNvSpPr>
            <a:spLocks noChangeArrowheads="1"/>
          </p:cNvSpPr>
          <p:nvPr/>
        </p:nvSpPr>
        <p:spPr bwMode="auto">
          <a:xfrm>
            <a:off x="2514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nchor="ctr"/>
          <a:lstStyle>
            <a:lvl1pPr algn="ctr">
              <a:defRPr kumimoji="1" sz="4000">
                <a:solidFill>
                  <a:schemeClr val="tx2"/>
                </a:solidFill>
                <a:latin typeface="Times New Roman" panose="02020603050405020304" pitchFamily="18" charset="0"/>
              </a:defRPr>
            </a:lvl1pPr>
            <a:lvl2pPr algn="ctr">
              <a:defRPr kumimoji="1" sz="4000">
                <a:solidFill>
                  <a:schemeClr val="tx2"/>
                </a:solidFill>
                <a:latin typeface="Times New Roman" panose="02020603050405020304" pitchFamily="18" charset="0"/>
              </a:defRPr>
            </a:lvl2pPr>
            <a:lvl3pPr algn="ctr">
              <a:defRPr kumimoji="1" sz="4000">
                <a:solidFill>
                  <a:schemeClr val="tx2"/>
                </a:solidFill>
                <a:latin typeface="Times New Roman" panose="02020603050405020304" pitchFamily="18" charset="0"/>
              </a:defRPr>
            </a:lvl3pPr>
            <a:lvl4pPr algn="ctr">
              <a:defRPr kumimoji="1" sz="4000">
                <a:solidFill>
                  <a:schemeClr val="tx2"/>
                </a:solidFill>
                <a:latin typeface="Times New Roman" panose="02020603050405020304" pitchFamily="18" charset="0"/>
              </a:defRPr>
            </a:lvl4pPr>
            <a:lvl5pPr algn="ctr">
              <a:defRPr kumimoji="1" sz="4000">
                <a:solidFill>
                  <a:schemeClr val="tx2"/>
                </a:solidFill>
                <a:latin typeface="Times New Roman" panose="02020603050405020304" pitchFamily="18" charset="0"/>
              </a:defRPr>
            </a:lvl5pPr>
            <a:lvl6pPr marL="457200" algn="ctr" eaLnBrk="0" fontAlgn="base" hangingPunct="0">
              <a:spcBef>
                <a:spcPct val="0"/>
              </a:spcBef>
              <a:spcAft>
                <a:spcPct val="0"/>
              </a:spcAft>
              <a:defRPr kumimoji="1" sz="4000">
                <a:solidFill>
                  <a:schemeClr val="tx2"/>
                </a:solidFill>
                <a:latin typeface="Times New Roman" panose="02020603050405020304" pitchFamily="18" charset="0"/>
              </a:defRPr>
            </a:lvl6pPr>
            <a:lvl7pPr marL="914400" algn="ctr" eaLnBrk="0" fontAlgn="base" hangingPunct="0">
              <a:spcBef>
                <a:spcPct val="0"/>
              </a:spcBef>
              <a:spcAft>
                <a:spcPct val="0"/>
              </a:spcAft>
              <a:defRPr kumimoji="1" sz="4000">
                <a:solidFill>
                  <a:schemeClr val="tx2"/>
                </a:solidFill>
                <a:latin typeface="Times New Roman" panose="02020603050405020304" pitchFamily="18" charset="0"/>
              </a:defRPr>
            </a:lvl7pPr>
            <a:lvl8pPr marL="1371600" algn="ctr" eaLnBrk="0" fontAlgn="base" hangingPunct="0">
              <a:spcBef>
                <a:spcPct val="0"/>
              </a:spcBef>
              <a:spcAft>
                <a:spcPct val="0"/>
              </a:spcAft>
              <a:defRPr kumimoji="1" sz="4000">
                <a:solidFill>
                  <a:schemeClr val="tx2"/>
                </a:solidFill>
                <a:latin typeface="Times New Roman" panose="02020603050405020304" pitchFamily="18" charset="0"/>
              </a:defRPr>
            </a:lvl8pPr>
            <a:lvl9pPr marL="1828800" algn="ctr" eaLnBrk="0" fontAlgn="base" hangingPunct="0">
              <a:spcBef>
                <a:spcPct val="0"/>
              </a:spcBef>
              <a:spcAft>
                <a:spcPct val="0"/>
              </a:spcAft>
              <a:defRPr kumimoji="1" sz="4000">
                <a:solidFill>
                  <a:schemeClr val="tx2"/>
                </a:solidFill>
                <a:latin typeface="Times New Roman" panose="02020603050405020304" pitchFamily="18" charset="0"/>
              </a:defRPr>
            </a:lvl9pPr>
          </a:lstStyle>
          <a:p>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400" dirty="0">
                <a:latin typeface="+mn-lt"/>
              </a:rPr>
              <a:t>How are we able to discern reality and an image of reality? </a:t>
            </a:r>
            <a:br>
              <a:rPr lang="en-US" altLang="en-US" sz="2400" dirty="0">
                <a:latin typeface="+mn-lt"/>
              </a:rPr>
            </a:br>
            <a:r>
              <a:rPr lang="en-US" altLang="en-US" sz="2400" dirty="0">
                <a:latin typeface="+mn-lt"/>
              </a:rPr>
              <a:t>What clues are present in the image?  </a:t>
            </a:r>
            <a:br>
              <a:rPr lang="en-US" altLang="en-US" sz="2400" dirty="0">
                <a:latin typeface="+mn-lt"/>
              </a:rPr>
            </a:br>
            <a:r>
              <a:rPr lang="en-US" altLang="en-US" sz="2400" dirty="0">
                <a:latin typeface="+mn-lt"/>
              </a:rPr>
              <a:t>What knowledge do we use to process this image?</a:t>
            </a:r>
          </a:p>
        </p:txBody>
      </p:sp>
      <p:pic>
        <p:nvPicPr>
          <p:cNvPr id="93187" name="Picture 1027" descr="C:\WINDOWS\DESKTOP\Chris Work\Class Lectures\ki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899" y="2841172"/>
            <a:ext cx="6019800" cy="3567113"/>
          </a:xfrm>
          <a:prstGeom prst="rect">
            <a:avLst/>
          </a:prstGeom>
          <a:noFill/>
          <a:extLst>
            <a:ext uri="{909E8E84-426E-40DD-AFC4-6F175D3DCCD1}">
              <a14:hiddenFill xmlns:a14="http://schemas.microsoft.com/office/drawing/2010/main">
                <a:solidFill>
                  <a:srgbClr val="FFFFFF"/>
                </a:solidFill>
              </a14:hiddenFill>
            </a:ext>
          </a:extLst>
        </p:spPr>
      </p:pic>
      <p:sp>
        <p:nvSpPr>
          <p:cNvPr id="93188" name="Rectangle 1028"/>
          <p:cNvSpPr>
            <a:spLocks noGrp="1" noChangeArrowheads="1"/>
          </p:cNvSpPr>
          <p:nvPr>
            <p:ph type="title" idx="4294967295"/>
          </p:nvPr>
        </p:nvSpPr>
        <p:spPr>
          <a:xfrm>
            <a:off x="1218574" y="0"/>
            <a:ext cx="10364451" cy="1596177"/>
          </a:xfrm>
        </p:spPr>
        <p:txBody>
          <a:bodyPr/>
          <a:lstStyle/>
          <a:p>
            <a:r>
              <a:rPr lang="en-US" altLang="en-US" dirty="0"/>
              <a:t>Recognition Cues (cont’d)</a:t>
            </a:r>
          </a:p>
        </p:txBody>
      </p:sp>
    </p:spTree>
    <p:extLst>
      <p:ext uri="{BB962C8B-B14F-4D97-AF65-F5344CB8AC3E}">
        <p14:creationId xmlns:p14="http://schemas.microsoft.com/office/powerpoint/2010/main" val="2879530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2514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nchor="ctr"/>
          <a:lstStyle>
            <a:lvl1pPr algn="ctr">
              <a:defRPr kumimoji="1" sz="4000">
                <a:solidFill>
                  <a:schemeClr val="tx2"/>
                </a:solidFill>
                <a:latin typeface="Times New Roman" panose="02020603050405020304" pitchFamily="18" charset="0"/>
              </a:defRPr>
            </a:lvl1pPr>
            <a:lvl2pPr algn="ctr">
              <a:defRPr kumimoji="1" sz="4000">
                <a:solidFill>
                  <a:schemeClr val="tx2"/>
                </a:solidFill>
                <a:latin typeface="Times New Roman" panose="02020603050405020304" pitchFamily="18" charset="0"/>
              </a:defRPr>
            </a:lvl2pPr>
            <a:lvl3pPr algn="ctr">
              <a:defRPr kumimoji="1" sz="4000">
                <a:solidFill>
                  <a:schemeClr val="tx2"/>
                </a:solidFill>
                <a:latin typeface="Times New Roman" panose="02020603050405020304" pitchFamily="18" charset="0"/>
              </a:defRPr>
            </a:lvl3pPr>
            <a:lvl4pPr algn="ctr">
              <a:defRPr kumimoji="1" sz="4000">
                <a:solidFill>
                  <a:schemeClr val="tx2"/>
                </a:solidFill>
                <a:latin typeface="Times New Roman" panose="02020603050405020304" pitchFamily="18" charset="0"/>
              </a:defRPr>
            </a:lvl4pPr>
            <a:lvl5pPr algn="ctr">
              <a:defRPr kumimoji="1" sz="4000">
                <a:solidFill>
                  <a:schemeClr val="tx2"/>
                </a:solidFill>
                <a:latin typeface="Times New Roman" panose="02020603050405020304" pitchFamily="18" charset="0"/>
              </a:defRPr>
            </a:lvl5pPr>
            <a:lvl6pPr marL="457200" algn="ctr" eaLnBrk="0" fontAlgn="base" hangingPunct="0">
              <a:spcBef>
                <a:spcPct val="0"/>
              </a:spcBef>
              <a:spcAft>
                <a:spcPct val="0"/>
              </a:spcAft>
              <a:defRPr kumimoji="1" sz="4000">
                <a:solidFill>
                  <a:schemeClr val="tx2"/>
                </a:solidFill>
                <a:latin typeface="Times New Roman" panose="02020603050405020304" pitchFamily="18" charset="0"/>
              </a:defRPr>
            </a:lvl6pPr>
            <a:lvl7pPr marL="914400" algn="ctr" eaLnBrk="0" fontAlgn="base" hangingPunct="0">
              <a:spcBef>
                <a:spcPct val="0"/>
              </a:spcBef>
              <a:spcAft>
                <a:spcPct val="0"/>
              </a:spcAft>
              <a:defRPr kumimoji="1" sz="4000">
                <a:solidFill>
                  <a:schemeClr val="tx2"/>
                </a:solidFill>
                <a:latin typeface="Times New Roman" panose="02020603050405020304" pitchFamily="18" charset="0"/>
              </a:defRPr>
            </a:lvl7pPr>
            <a:lvl8pPr marL="1371600" algn="ctr" eaLnBrk="0" fontAlgn="base" hangingPunct="0">
              <a:spcBef>
                <a:spcPct val="0"/>
              </a:spcBef>
              <a:spcAft>
                <a:spcPct val="0"/>
              </a:spcAft>
              <a:defRPr kumimoji="1" sz="4000">
                <a:solidFill>
                  <a:schemeClr val="tx2"/>
                </a:solidFill>
                <a:latin typeface="Times New Roman" panose="02020603050405020304" pitchFamily="18" charset="0"/>
              </a:defRPr>
            </a:lvl8pPr>
            <a:lvl9pPr marL="1828800" algn="ctr" eaLnBrk="0" fontAlgn="base" hangingPunct="0">
              <a:spcBef>
                <a:spcPct val="0"/>
              </a:spcBef>
              <a:spcAft>
                <a:spcPct val="0"/>
              </a:spcAft>
              <a:defRPr kumimoji="1" sz="4000">
                <a:solidFill>
                  <a:schemeClr val="tx2"/>
                </a:solidFill>
                <a:latin typeface="Times New Roman" panose="02020603050405020304" pitchFamily="18" charset="0"/>
              </a:defRPr>
            </a:lvl9pPr>
          </a:lstStyle>
          <a:p>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000" b="1" dirty="0"/>
              <a:t/>
            </a:r>
            <a:br>
              <a:rPr lang="en-US" altLang="en-US" sz="2000" b="1" dirty="0"/>
            </a:br>
            <a:r>
              <a:rPr lang="en-US" altLang="en-US" sz="2400" dirty="0">
                <a:latin typeface="+mn-lt"/>
              </a:rPr>
              <a:t>What is this object?  </a:t>
            </a:r>
            <a:br>
              <a:rPr lang="en-US" altLang="en-US" sz="2400" dirty="0">
                <a:latin typeface="+mn-lt"/>
              </a:rPr>
            </a:br>
            <a:r>
              <a:rPr lang="en-US" altLang="en-US" sz="2400" dirty="0">
                <a:latin typeface="+mn-lt"/>
              </a:rPr>
              <a:t>Does color play a role in recognition? </a:t>
            </a:r>
            <a:br>
              <a:rPr lang="en-US" altLang="en-US" sz="2400" dirty="0">
                <a:latin typeface="+mn-lt"/>
              </a:rPr>
            </a:br>
            <a:r>
              <a:rPr lang="en-US" altLang="en-US" sz="2400" dirty="0">
                <a:latin typeface="+mn-lt"/>
              </a:rPr>
              <a:t>Might this be easier to recognize from a different view?</a:t>
            </a:r>
          </a:p>
        </p:txBody>
      </p:sp>
      <p:pic>
        <p:nvPicPr>
          <p:cNvPr id="94211" name="Picture 3" descr="C:\WINDOWS\DESKTOP\Chris Work\Class Lectures\glory lil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299" y="2917373"/>
            <a:ext cx="4953000" cy="3509963"/>
          </a:xfrm>
          <a:prstGeom prst="rect">
            <a:avLst/>
          </a:prstGeom>
          <a:noFill/>
          <a:extLst>
            <a:ext uri="{909E8E84-426E-40DD-AFC4-6F175D3DCCD1}">
              <a14:hiddenFill xmlns:a14="http://schemas.microsoft.com/office/drawing/2010/main">
                <a:solidFill>
                  <a:srgbClr val="FFFFFF"/>
                </a:solidFill>
              </a14:hiddenFill>
            </a:ext>
          </a:extLst>
        </p:spPr>
      </p:pic>
      <p:sp>
        <p:nvSpPr>
          <p:cNvPr id="94212" name="Rectangle 4"/>
          <p:cNvSpPr>
            <a:spLocks noGrp="1" noChangeArrowheads="1"/>
          </p:cNvSpPr>
          <p:nvPr>
            <p:ph type="title" idx="4294967295"/>
          </p:nvPr>
        </p:nvSpPr>
        <p:spPr>
          <a:xfrm>
            <a:off x="1218574" y="4023"/>
            <a:ext cx="10364451" cy="1596177"/>
          </a:xfrm>
        </p:spPr>
        <p:txBody>
          <a:bodyPr/>
          <a:lstStyle/>
          <a:p>
            <a:r>
              <a:rPr lang="en-US" altLang="en-US" dirty="0"/>
              <a:t>The role of color</a:t>
            </a:r>
          </a:p>
        </p:txBody>
      </p:sp>
    </p:spTree>
    <p:extLst>
      <p:ext uri="{BB962C8B-B14F-4D97-AF65-F5344CB8AC3E}">
        <p14:creationId xmlns:p14="http://schemas.microsoft.com/office/powerpoint/2010/main" val="676079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26"/>
          <p:cNvSpPr>
            <a:spLocks noGrp="1" noChangeArrowheads="1"/>
          </p:cNvSpPr>
          <p:nvPr>
            <p:ph type="title"/>
          </p:nvPr>
        </p:nvSpPr>
        <p:spPr>
          <a:xfrm>
            <a:off x="2209801" y="0"/>
            <a:ext cx="7772400" cy="1143000"/>
          </a:xfrm>
          <a:noFill/>
          <a:ln/>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r>
              <a:rPr lang="en-US" altLang="en-US" dirty="0"/>
              <a:t>The role of texture</a:t>
            </a:r>
            <a:endParaRPr lang="en-US" altLang="en-US" sz="2000" b="1" dirty="0"/>
          </a:p>
        </p:txBody>
      </p:sp>
      <p:pic>
        <p:nvPicPr>
          <p:cNvPr id="96259" name="Picture 1027" descr="C:\WINDOWS\DESKTOP\Chris Work\Class Lectures\cheetahs.jpg"/>
          <p:cNvPicPr>
            <a:picLocks noChangeAspect="1" noChangeArrowheads="1"/>
          </p:cNvPicPr>
          <p:nvPr/>
        </p:nvPicPr>
        <p:blipFill>
          <a:blip r:embed="rId2">
            <a:extLst>
              <a:ext uri="{28A0092B-C50C-407E-A947-70E740481C1C}">
                <a14:useLocalDpi xmlns:a14="http://schemas.microsoft.com/office/drawing/2010/main" val="0"/>
              </a:ext>
            </a:extLst>
          </a:blip>
          <a:srcRect l="2777" t="-127" b="2911"/>
          <a:stretch>
            <a:fillRect/>
          </a:stretch>
        </p:blipFill>
        <p:spPr bwMode="auto">
          <a:xfrm>
            <a:off x="8387631" y="2106010"/>
            <a:ext cx="2554288" cy="3733800"/>
          </a:xfrm>
          <a:prstGeom prst="rect">
            <a:avLst/>
          </a:prstGeom>
          <a:noFill/>
          <a:extLst>
            <a:ext uri="{909E8E84-426E-40DD-AFC4-6F175D3DCCD1}">
              <a14:hiddenFill xmlns:a14="http://schemas.microsoft.com/office/drawing/2010/main">
                <a:solidFill>
                  <a:srgbClr val="FFFFFF"/>
                </a:solidFill>
              </a14:hiddenFill>
            </a:ext>
          </a:extLst>
        </p:spPr>
      </p:pic>
      <p:sp>
        <p:nvSpPr>
          <p:cNvPr id="96260" name="Rectangle 1028"/>
          <p:cNvSpPr>
            <a:spLocks noGrp="1" noChangeArrowheads="1"/>
          </p:cNvSpPr>
          <p:nvPr>
            <p:ph type="body" idx="4294967295"/>
          </p:nvPr>
        </p:nvSpPr>
        <p:spPr>
          <a:xfrm>
            <a:off x="913775" y="1143001"/>
            <a:ext cx="10364452" cy="4648200"/>
          </a:xfrm>
        </p:spPr>
        <p:txBody>
          <a:bodyPr/>
          <a:lstStyle/>
          <a:p>
            <a:r>
              <a:rPr lang="en-US" altLang="en-US" sz="2400" cap="none" dirty="0" smtClean="0"/>
              <a:t>Characteristic </a:t>
            </a:r>
            <a:r>
              <a:rPr lang="en-US" altLang="en-US" sz="2400" i="1" cap="none" dirty="0" smtClean="0"/>
              <a:t>image texture </a:t>
            </a:r>
            <a:r>
              <a:rPr lang="en-US" altLang="en-US" sz="2400" cap="none" dirty="0" smtClean="0"/>
              <a:t>can help us readily recognize objects.</a:t>
            </a:r>
            <a:endParaRPr lang="en-US" altLang="en-US" cap="none" dirty="0"/>
          </a:p>
        </p:txBody>
      </p:sp>
      <p:pic>
        <p:nvPicPr>
          <p:cNvPr id="35842" name="Picture 2" descr="https://upload.wikimedia.org/wikipedia/commons/c/cc/Brick_texture_-_Saint-Omer_(Pas-de-Calais)_-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70" y="2106010"/>
            <a:ext cx="4083273" cy="2722182"/>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s://wallpaperscraft.com/image/texture_grass_field_green_83892_3840x24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611" y="3618803"/>
            <a:ext cx="4324020" cy="270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941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026" descr="C:\WINDOWS\DESKTOP\Chris Work\Class Lectures\shadow.jpg"/>
          <p:cNvPicPr>
            <a:picLocks noChangeAspect="1" noChangeArrowheads="1"/>
          </p:cNvPicPr>
          <p:nvPr/>
        </p:nvPicPr>
        <p:blipFill>
          <a:blip r:embed="rId2">
            <a:extLst>
              <a:ext uri="{28A0092B-C50C-407E-A947-70E740481C1C}">
                <a14:useLocalDpi xmlns:a14="http://schemas.microsoft.com/office/drawing/2010/main" val="0"/>
              </a:ext>
            </a:extLst>
          </a:blip>
          <a:srcRect l="4759" t="8260" r="5205" b="20436"/>
          <a:stretch>
            <a:fillRect/>
          </a:stretch>
        </p:blipFill>
        <p:spPr bwMode="auto">
          <a:xfrm>
            <a:off x="3588588" y="1596177"/>
            <a:ext cx="5308121" cy="5161990"/>
          </a:xfrm>
          <a:prstGeom prst="rect">
            <a:avLst/>
          </a:prstGeom>
          <a:noFill/>
          <a:extLst>
            <a:ext uri="{909E8E84-426E-40DD-AFC4-6F175D3DCCD1}">
              <a14:hiddenFill xmlns:a14="http://schemas.microsoft.com/office/drawing/2010/main">
                <a:solidFill>
                  <a:srgbClr val="FFFFFF"/>
                </a:solidFill>
              </a14:hiddenFill>
            </a:ext>
          </a:extLst>
        </p:spPr>
      </p:pic>
      <p:sp>
        <p:nvSpPr>
          <p:cNvPr id="97283" name="Rectangle 1027"/>
          <p:cNvSpPr>
            <a:spLocks noGrp="1" noChangeArrowheads="1"/>
          </p:cNvSpPr>
          <p:nvPr>
            <p:ph type="title" idx="4294967295"/>
          </p:nvPr>
        </p:nvSpPr>
        <p:spPr>
          <a:xfrm>
            <a:off x="1218574" y="0"/>
            <a:ext cx="10364451" cy="1596177"/>
          </a:xfrm>
        </p:spPr>
        <p:txBody>
          <a:bodyPr/>
          <a:lstStyle/>
          <a:p>
            <a:r>
              <a:rPr lang="en-US" altLang="en-US" dirty="0"/>
              <a:t>The role of shape</a:t>
            </a:r>
          </a:p>
        </p:txBody>
      </p:sp>
    </p:spTree>
    <p:extLst>
      <p:ext uri="{BB962C8B-B14F-4D97-AF65-F5344CB8AC3E}">
        <p14:creationId xmlns:p14="http://schemas.microsoft.com/office/powerpoint/2010/main" val="324065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1234449" y="0"/>
            <a:ext cx="10364451" cy="1596177"/>
          </a:xfrm>
        </p:spPr>
        <p:txBody>
          <a:bodyPr/>
          <a:lstStyle/>
          <a:p>
            <a:r>
              <a:rPr lang="en-US" altLang="en-US" dirty="0"/>
              <a:t>The role of grouping</a:t>
            </a:r>
          </a:p>
        </p:txBody>
      </p:sp>
      <p:pic>
        <p:nvPicPr>
          <p:cNvPr id="98307" name="Picture 3" descr="A:\nawla_cov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895" y="1288211"/>
            <a:ext cx="5335558" cy="539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622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913775" y="0"/>
            <a:ext cx="10364451" cy="1596177"/>
          </a:xfrm>
        </p:spPr>
        <p:txBody>
          <a:bodyPr/>
          <a:lstStyle/>
          <a:p>
            <a:r>
              <a:rPr lang="en-US" altLang="en-US" dirty="0"/>
              <a:t>Computer Vision Applications</a:t>
            </a:r>
          </a:p>
        </p:txBody>
      </p:sp>
      <p:sp>
        <p:nvSpPr>
          <p:cNvPr id="106499" name="Rectangle 3"/>
          <p:cNvSpPr>
            <a:spLocks noGrp="1" noChangeArrowheads="1"/>
          </p:cNvSpPr>
          <p:nvPr>
            <p:ph type="body" idx="4294967295"/>
          </p:nvPr>
        </p:nvSpPr>
        <p:spPr>
          <a:xfrm>
            <a:off x="913775" y="1596177"/>
            <a:ext cx="10364451" cy="4771966"/>
          </a:xfrm>
        </p:spPr>
        <p:txBody>
          <a:bodyPr>
            <a:noAutofit/>
          </a:bodyPr>
          <a:lstStyle/>
          <a:p>
            <a:r>
              <a:rPr lang="en-US" altLang="en-US" sz="2400" cap="none" dirty="0" smtClean="0"/>
              <a:t>Industrial inspection/quality control</a:t>
            </a:r>
          </a:p>
          <a:p>
            <a:r>
              <a:rPr lang="en-US" altLang="en-US" sz="2400" cap="none" dirty="0" smtClean="0"/>
              <a:t>Surveillance and security</a:t>
            </a:r>
          </a:p>
          <a:p>
            <a:r>
              <a:rPr lang="en-US" altLang="en-US" sz="2400" cap="none" dirty="0" smtClean="0"/>
              <a:t>Face recognition</a:t>
            </a:r>
          </a:p>
          <a:p>
            <a:r>
              <a:rPr lang="en-US" altLang="en-US" sz="2400" cap="none" dirty="0" smtClean="0"/>
              <a:t>Gesture recognition</a:t>
            </a:r>
          </a:p>
          <a:p>
            <a:r>
              <a:rPr lang="en-US" altLang="en-US" sz="2400" cap="none" dirty="0" smtClean="0"/>
              <a:t>Space applications</a:t>
            </a:r>
          </a:p>
          <a:p>
            <a:r>
              <a:rPr lang="en-US" altLang="en-US" sz="2400" cap="none" dirty="0" smtClean="0"/>
              <a:t>Medical image analysis</a:t>
            </a:r>
          </a:p>
          <a:p>
            <a:r>
              <a:rPr lang="en-US" altLang="en-US" sz="2400" cap="none" dirty="0" smtClean="0"/>
              <a:t>Autonomous vehicles</a:t>
            </a:r>
          </a:p>
          <a:p>
            <a:r>
              <a:rPr lang="en-US" altLang="en-US" sz="2400" cap="none" dirty="0" smtClean="0"/>
              <a:t>Virtual reality and much more …...</a:t>
            </a:r>
            <a:endParaRPr lang="en-US" altLang="en-US" sz="2400" cap="none" dirty="0"/>
          </a:p>
        </p:txBody>
      </p:sp>
    </p:spTree>
    <p:extLst>
      <p:ext uri="{BB962C8B-B14F-4D97-AF65-F5344CB8AC3E}">
        <p14:creationId xmlns:p14="http://schemas.microsoft.com/office/powerpoint/2010/main" val="2521497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t>Character Recognition</a:t>
            </a:r>
          </a:p>
        </p:txBody>
      </p:sp>
      <p:pic>
        <p:nvPicPr>
          <p:cNvPr id="56324" name="Picture 4" descr="A:\exampleInp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560638"/>
            <a:ext cx="5581650" cy="868362"/>
          </a:xfrm>
          <a:prstGeom prst="rect">
            <a:avLst/>
          </a:prstGeom>
          <a:noFill/>
          <a:extLst>
            <a:ext uri="{909E8E84-426E-40DD-AFC4-6F175D3DCCD1}">
              <a14:hiddenFill xmlns:a14="http://schemas.microsoft.com/office/drawing/2010/main">
                <a:solidFill>
                  <a:srgbClr val="FFFFFF"/>
                </a:solidFill>
              </a14:hiddenFill>
            </a:ext>
          </a:extLst>
        </p:spPr>
      </p:pic>
      <p:pic>
        <p:nvPicPr>
          <p:cNvPr id="56325" name="Picture 5" descr="A:\exampleOutpu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657600"/>
            <a:ext cx="57150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A:\tilted.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953001"/>
            <a:ext cx="7467600" cy="30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93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963386" y="0"/>
            <a:ext cx="10363200" cy="1600200"/>
          </a:xfrm>
          <a:noFill/>
          <a:ln/>
        </p:spPr>
        <p:txBody>
          <a:bodyPr/>
          <a:lstStyle/>
          <a:p>
            <a:r>
              <a:rPr lang="en-US" altLang="en-US" dirty="0"/>
              <a:t>Document Handling</a:t>
            </a:r>
          </a:p>
        </p:txBody>
      </p:sp>
      <p:pic>
        <p:nvPicPr>
          <p:cNvPr id="103428" name="Picture 4" descr="A:\intro_fig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981201"/>
            <a:ext cx="5334000" cy="396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55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913774" y="44135"/>
            <a:ext cx="10364451" cy="1596177"/>
          </a:xfrm>
          <a:noFill/>
          <a:ln/>
        </p:spPr>
        <p:txBody>
          <a:bodyPr/>
          <a:lstStyle/>
          <a:p>
            <a:r>
              <a:rPr lang="en-US" altLang="en-US" dirty="0"/>
              <a:t>Signature Verification</a:t>
            </a:r>
          </a:p>
        </p:txBody>
      </p:sp>
      <p:pic>
        <p:nvPicPr>
          <p:cNvPr id="108548" name="Picture 4" descr="A:\signatur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731" y="2351314"/>
            <a:ext cx="8480535" cy="221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975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075" y="0"/>
            <a:ext cx="10364451" cy="1596177"/>
          </a:xfrm>
        </p:spPr>
        <p:txBody>
          <a:bodyPr/>
          <a:lstStyle/>
          <a:p>
            <a:r>
              <a:rPr lang="en-GB" dirty="0">
                <a:solidFill>
                  <a:srgbClr val="C00000"/>
                </a:solidFill>
              </a:rPr>
              <a:t>TASK 1 </a:t>
            </a:r>
            <a:r>
              <a:rPr lang="en-GB" dirty="0"/>
              <a:t>- </a:t>
            </a:r>
            <a:r>
              <a:rPr lang="en-IE" dirty="0">
                <a:ea typeface="ＭＳ Ｐゴシック" pitchFamily="-110" charset="-128"/>
              </a:rPr>
              <a:t>Improvement of pictorial </a:t>
            </a:r>
            <a:r>
              <a:rPr lang="en-IE" dirty="0" smtClean="0">
                <a:ea typeface="ＭＳ Ｐゴシック" pitchFamily="-110" charset="-128"/>
              </a:rPr>
              <a:t>information for </a:t>
            </a:r>
            <a:r>
              <a:rPr lang="en-IE" dirty="0">
                <a:ea typeface="ＭＳ Ｐゴシック" pitchFamily="-110" charset="-128"/>
              </a:rPr>
              <a:t>human interpretation</a:t>
            </a:r>
            <a:endParaRPr lang="en-US" dirty="0"/>
          </a:p>
        </p:txBody>
      </p:sp>
      <p:sp>
        <p:nvSpPr>
          <p:cNvPr id="3" name="Content Placeholder 2"/>
          <p:cNvSpPr>
            <a:spLocks noGrp="1"/>
          </p:cNvSpPr>
          <p:nvPr>
            <p:ph sz="quarter" idx="13"/>
          </p:nvPr>
        </p:nvSpPr>
        <p:spPr>
          <a:xfrm>
            <a:off x="1028075" y="1596177"/>
            <a:ext cx="3928682" cy="3424107"/>
          </a:xfrm>
        </p:spPr>
        <p:txBody>
          <a:bodyPr/>
          <a:lstStyle/>
          <a:p>
            <a:r>
              <a:rPr lang="en-US" cap="none" dirty="0">
                <a:ea typeface="ＭＳ Ｐゴシック" pitchFamily="-110" charset="-128"/>
              </a:rPr>
              <a:t>Removing </a:t>
            </a:r>
            <a:r>
              <a:rPr lang="en-US" sz="2400" cap="none" dirty="0">
                <a:ea typeface="ＭＳ Ｐゴシック" pitchFamily="-110" charset="-128"/>
              </a:rPr>
              <a:t>motion</a:t>
            </a:r>
            <a:r>
              <a:rPr lang="en-US" cap="none" dirty="0">
                <a:ea typeface="ＭＳ Ｐゴシック" pitchFamily="-110" charset="-128"/>
              </a:rPr>
              <a:t> blur from </a:t>
            </a:r>
            <a:r>
              <a:rPr lang="en-US" cap="none" dirty="0" smtClean="0">
                <a:ea typeface="ＭＳ Ｐゴシック" pitchFamily="-110" charset="-128"/>
              </a:rPr>
              <a:t>an image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064" y="1596177"/>
            <a:ext cx="7051269" cy="4076700"/>
          </a:xfrm>
          <a:prstGeom prst="rect">
            <a:avLst/>
          </a:prstGeom>
        </p:spPr>
      </p:pic>
    </p:spTree>
    <p:extLst>
      <p:ext uri="{BB962C8B-B14F-4D97-AF65-F5344CB8AC3E}">
        <p14:creationId xmlns:p14="http://schemas.microsoft.com/office/powerpoint/2010/main" val="2646297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3774" y="0"/>
            <a:ext cx="10364451" cy="1596177"/>
          </a:xfrm>
        </p:spPr>
        <p:txBody>
          <a:bodyPr/>
          <a:lstStyle/>
          <a:p>
            <a:r>
              <a:rPr lang="en-US" altLang="en-US" dirty="0"/>
              <a:t>Biometrics</a:t>
            </a:r>
          </a:p>
        </p:txBody>
      </p:sp>
      <p:pic>
        <p:nvPicPr>
          <p:cNvPr id="111620" name="Picture 4" descr="A:\bi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423" y="1596177"/>
            <a:ext cx="8153151" cy="455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928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028075" y="0"/>
            <a:ext cx="10364451" cy="1596177"/>
          </a:xfrm>
          <a:noFill/>
          <a:ln/>
        </p:spPr>
        <p:txBody>
          <a:bodyPr/>
          <a:lstStyle/>
          <a:p>
            <a:r>
              <a:rPr lang="en-US" altLang="en-US" sz="3800" dirty="0"/>
              <a:t>Fingerprint </a:t>
            </a:r>
            <a:r>
              <a:rPr lang="en-US" altLang="en-US" sz="3800" dirty="0" smtClean="0"/>
              <a:t>Identification</a:t>
            </a:r>
            <a:endParaRPr lang="en-US" altLang="en-US" dirty="0"/>
          </a:p>
        </p:txBody>
      </p:sp>
      <p:sp>
        <p:nvSpPr>
          <p:cNvPr id="114691" name="Rectangle 3"/>
          <p:cNvSpPr>
            <a:spLocks noGrp="1" noChangeArrowheads="1"/>
          </p:cNvSpPr>
          <p:nvPr>
            <p:ph type="body" idx="4294967295"/>
          </p:nvPr>
        </p:nvSpPr>
        <p:spPr>
          <a:xfrm>
            <a:off x="2209800" y="1981200"/>
            <a:ext cx="7772400" cy="4114800"/>
          </a:xfrm>
          <a:prstGeom prst="rect">
            <a:avLst/>
          </a:prstGeom>
          <a:noFill/>
          <a:ln/>
        </p:spPr>
        <p:txBody>
          <a:bodyPr/>
          <a:lstStyle/>
          <a:p>
            <a:pPr>
              <a:buFontTx/>
              <a:buChar char=" "/>
            </a:pPr>
            <a:r>
              <a:rPr lang="en-US" altLang="en-US"/>
              <a:t>           Minutiae			         Matching</a:t>
            </a:r>
          </a:p>
          <a:p>
            <a:pPr>
              <a:buFontTx/>
              <a:buChar char=" "/>
            </a:pPr>
            <a:endParaRPr lang="en-US" altLang="en-US"/>
          </a:p>
          <a:p>
            <a:pPr>
              <a:buFontTx/>
              <a:buChar char=" "/>
            </a:pPr>
            <a:endParaRPr lang="en-US" altLang="en-US"/>
          </a:p>
          <a:p>
            <a:pPr>
              <a:buFontTx/>
              <a:buChar char=" "/>
            </a:pPr>
            <a:r>
              <a:rPr lang="en-US" altLang="en-US"/>
              <a:t>   Delaunay Triangulation</a:t>
            </a:r>
          </a:p>
          <a:p>
            <a:pPr>
              <a:buFontTx/>
              <a:buChar char=" "/>
            </a:pPr>
            <a:endParaRPr lang="en-US" altLang="en-US"/>
          </a:p>
        </p:txBody>
      </p:sp>
      <p:pic>
        <p:nvPicPr>
          <p:cNvPr id="114693" name="Picture 5" descr="A:\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810000"/>
            <a:ext cx="25908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14694" name="Picture 6" descr="A:\minut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514600"/>
            <a:ext cx="22098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14695" name="Picture 7" descr="A:\verif0001.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908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450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13774" y="0"/>
            <a:ext cx="10364451" cy="1596177"/>
          </a:xfrm>
          <a:noFill/>
          <a:ln/>
        </p:spPr>
        <p:txBody>
          <a:bodyPr/>
          <a:lstStyle/>
          <a:p>
            <a:r>
              <a:rPr lang="en-US" altLang="en-US" dirty="0"/>
              <a:t>Indexing into Databases</a:t>
            </a:r>
          </a:p>
        </p:txBody>
      </p:sp>
      <p:sp>
        <p:nvSpPr>
          <p:cNvPr id="100355" name="Rectangle 3"/>
          <p:cNvSpPr>
            <a:spLocks noGrp="1" noChangeArrowheads="1"/>
          </p:cNvSpPr>
          <p:nvPr>
            <p:ph type="body" idx="4294967295"/>
          </p:nvPr>
        </p:nvSpPr>
        <p:spPr>
          <a:xfrm>
            <a:off x="913774" y="1676400"/>
            <a:ext cx="9068426" cy="4419600"/>
          </a:xfrm>
          <a:prstGeom prst="rect">
            <a:avLst/>
          </a:prstGeom>
          <a:noFill/>
          <a:ln/>
        </p:spPr>
        <p:txBody>
          <a:bodyPr/>
          <a:lstStyle/>
          <a:p>
            <a:r>
              <a:rPr lang="en-US" altLang="en-US" sz="2400" cap="none" dirty="0" smtClean="0"/>
              <a:t>Shape content</a:t>
            </a:r>
            <a:endParaRPr lang="en-US" altLang="en-US" sz="2400" cap="none" dirty="0"/>
          </a:p>
        </p:txBody>
      </p:sp>
      <p:pic>
        <p:nvPicPr>
          <p:cNvPr id="100356" name="Picture 4" descr="A:\shapeD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285" y="1596177"/>
            <a:ext cx="6667500" cy="477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903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913774" y="6035"/>
            <a:ext cx="10364451" cy="1596177"/>
          </a:xfrm>
        </p:spPr>
        <p:txBody>
          <a:bodyPr/>
          <a:lstStyle/>
          <a:p>
            <a:r>
              <a:rPr lang="en-US" altLang="en-US" dirty="0"/>
              <a:t>Traffic Monitoring</a:t>
            </a:r>
          </a:p>
        </p:txBody>
      </p:sp>
      <p:pic>
        <p:nvPicPr>
          <p:cNvPr id="129028" name="Picture 4" descr="A:\traff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017" y="2026755"/>
            <a:ext cx="4873936" cy="3612243"/>
          </a:xfrm>
          <a:prstGeom prst="rect">
            <a:avLst/>
          </a:prstGeom>
          <a:noFill/>
          <a:extLst>
            <a:ext uri="{909E8E84-426E-40DD-AFC4-6F175D3DCCD1}">
              <a14:hiddenFill xmlns:a14="http://schemas.microsoft.com/office/drawing/2010/main">
                <a:solidFill>
                  <a:srgbClr val="FFFFFF"/>
                </a:solidFill>
              </a14:hiddenFill>
            </a:ext>
          </a:extLst>
        </p:spPr>
      </p:pic>
      <p:pic>
        <p:nvPicPr>
          <p:cNvPr id="129029" name="Picture 5" descr="A:\traffic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242" y="2026755"/>
            <a:ext cx="4459132" cy="364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505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093390" y="0"/>
            <a:ext cx="10364451" cy="1596177"/>
          </a:xfrm>
        </p:spPr>
        <p:txBody>
          <a:bodyPr/>
          <a:lstStyle/>
          <a:p>
            <a:r>
              <a:rPr lang="en-US" altLang="en-US" dirty="0"/>
              <a:t>Face Detection</a:t>
            </a:r>
          </a:p>
        </p:txBody>
      </p:sp>
      <p:pic>
        <p:nvPicPr>
          <p:cNvPr id="88068" name="Picture 4" descr="A:\fac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2328" y="1796142"/>
            <a:ext cx="3799114" cy="3799114"/>
          </a:xfrm>
          <a:prstGeom prst="rect">
            <a:avLst/>
          </a:prstGeom>
          <a:noFill/>
          <a:extLst>
            <a:ext uri="{909E8E84-426E-40DD-AFC4-6F175D3DCCD1}">
              <a14:hiddenFill xmlns:a14="http://schemas.microsoft.com/office/drawing/2010/main">
                <a:solidFill>
                  <a:srgbClr val="FFFFFF"/>
                </a:solidFill>
              </a14:hiddenFill>
            </a:ext>
          </a:extLst>
        </p:spPr>
      </p:pic>
      <p:pic>
        <p:nvPicPr>
          <p:cNvPr id="88069" name="Picture 5" descr="A:\face_detection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236" y="1796142"/>
            <a:ext cx="3630264" cy="363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06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066174" y="0"/>
            <a:ext cx="10364451" cy="1596177"/>
          </a:xfrm>
        </p:spPr>
        <p:txBody>
          <a:bodyPr/>
          <a:lstStyle/>
          <a:p>
            <a:r>
              <a:rPr lang="en-US" altLang="en-US" dirty="0"/>
              <a:t>Facial Expression Recognition</a:t>
            </a:r>
          </a:p>
        </p:txBody>
      </p:sp>
      <p:pic>
        <p:nvPicPr>
          <p:cNvPr id="87044" name="Picture 4" descr="A:\facial_expres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9" y="1653895"/>
            <a:ext cx="6400800" cy="44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993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13774" y="0"/>
            <a:ext cx="10364451" cy="1596177"/>
          </a:xfrm>
        </p:spPr>
        <p:txBody>
          <a:bodyPr/>
          <a:lstStyle/>
          <a:p>
            <a:r>
              <a:rPr lang="en-US" altLang="en-US" dirty="0"/>
              <a:t>Human Activity Recognition</a:t>
            </a:r>
          </a:p>
        </p:txBody>
      </p:sp>
      <p:pic>
        <p:nvPicPr>
          <p:cNvPr id="36868" name="Picture 4" descr="A:\Motif_BagExchan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930" y="1910442"/>
            <a:ext cx="9848138" cy="373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60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39968" y="0"/>
            <a:ext cx="10364451" cy="1596177"/>
          </a:xfrm>
          <a:noFill/>
          <a:ln/>
        </p:spPr>
        <p:txBody>
          <a:bodyPr/>
          <a:lstStyle/>
          <a:p>
            <a:r>
              <a:rPr lang="en-US" altLang="en-US" dirty="0"/>
              <a:t>Morphing</a:t>
            </a:r>
          </a:p>
        </p:txBody>
      </p:sp>
      <p:pic>
        <p:nvPicPr>
          <p:cNvPr id="9221" name="Picture 5" descr="A:\morph1.jpg"/>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4369593" y="3385290"/>
            <a:ext cx="35052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morph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399" y="1596177"/>
            <a:ext cx="5081588" cy="17891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715429" y="6150820"/>
            <a:ext cx="4947558" cy="461665"/>
          </a:xfrm>
          <a:prstGeom prst="rect">
            <a:avLst/>
          </a:prstGeom>
        </p:spPr>
        <p:txBody>
          <a:bodyPr wrap="square">
            <a:spAutoFit/>
          </a:bodyPr>
          <a:lstStyle/>
          <a:p>
            <a:pPr algn="ctr"/>
            <a:r>
              <a:rPr lang="en-US" sz="2400" dirty="0"/>
              <a:t>http://</a:t>
            </a:r>
            <a:r>
              <a:rPr lang="en-US" sz="2400" dirty="0">
                <a:hlinkClick r:id="rId5"/>
              </a:rPr>
              <a:t>www.morphthing.com</a:t>
            </a:r>
            <a:r>
              <a:rPr lang="en-US" sz="2400" dirty="0"/>
              <a:t>/</a:t>
            </a:r>
          </a:p>
        </p:txBody>
      </p:sp>
    </p:spTree>
    <p:extLst>
      <p:ext uri="{BB962C8B-B14F-4D97-AF65-F5344CB8AC3E}">
        <p14:creationId xmlns:p14="http://schemas.microsoft.com/office/powerpoint/2010/main" val="39564663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GB" dirty="0">
                <a:solidFill>
                  <a:srgbClr val="C00000"/>
                </a:solidFill>
              </a:rPr>
              <a:t>TASK 2 </a:t>
            </a:r>
            <a:r>
              <a:rPr lang="en-GB" dirty="0"/>
              <a:t>– </a:t>
            </a:r>
            <a:r>
              <a:rPr lang="en-IE" dirty="0">
                <a:ea typeface="ＭＳ Ｐゴシック" pitchFamily="-110" charset="-128"/>
              </a:rPr>
              <a:t>Render it more suitable for </a:t>
            </a:r>
            <a:r>
              <a:rPr lang="en-IE" dirty="0" smtClean="0">
                <a:ea typeface="ＭＳ Ｐゴシック" pitchFamily="-110" charset="-128"/>
              </a:rPr>
              <a:t>  autonomous </a:t>
            </a:r>
            <a:r>
              <a:rPr lang="en-IE" dirty="0">
                <a:ea typeface="ＭＳ Ｐゴシック" pitchFamily="-110" charset="-128"/>
              </a:rPr>
              <a:t>machine perception</a:t>
            </a:r>
            <a:r>
              <a:rPr lang="en-GB" dirty="0"/>
              <a:t> </a:t>
            </a:r>
            <a:endParaRPr lang="en-US" dirty="0"/>
          </a:p>
        </p:txBody>
      </p:sp>
      <p:sp>
        <p:nvSpPr>
          <p:cNvPr id="3" name="Content Placeholder 2"/>
          <p:cNvSpPr>
            <a:spLocks noGrp="1"/>
          </p:cNvSpPr>
          <p:nvPr>
            <p:ph sz="quarter" idx="13"/>
          </p:nvPr>
        </p:nvSpPr>
        <p:spPr>
          <a:xfrm>
            <a:off x="913774" y="1596177"/>
            <a:ext cx="3915803" cy="3424107"/>
          </a:xfrm>
        </p:spPr>
        <p:txBody>
          <a:bodyPr>
            <a:normAutofit/>
          </a:bodyPr>
          <a:lstStyle/>
          <a:p>
            <a:r>
              <a:rPr lang="en-US" sz="2400" cap="none" dirty="0" smtClean="0"/>
              <a:t>Obtain the edges of an image – necessary for </a:t>
            </a:r>
            <a:r>
              <a:rPr lang="en-US" sz="2800" cap="none" dirty="0" smtClean="0"/>
              <a:t>measurement</a:t>
            </a:r>
            <a:r>
              <a:rPr lang="en-US" sz="2400" cap="none" dirty="0" smtClean="0"/>
              <a:t> of objects</a:t>
            </a:r>
          </a:p>
          <a:p>
            <a:pPr marL="0" indent="0">
              <a:buNone/>
            </a:pPr>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856" y="1596177"/>
            <a:ext cx="7084613" cy="4181475"/>
          </a:xfrm>
          <a:prstGeom prst="rect">
            <a:avLst/>
          </a:prstGeom>
        </p:spPr>
      </p:pic>
    </p:spTree>
    <p:extLst>
      <p:ext uri="{BB962C8B-B14F-4D97-AF65-F5344CB8AC3E}">
        <p14:creationId xmlns:p14="http://schemas.microsoft.com/office/powerpoint/2010/main" val="328974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GB" dirty="0">
                <a:solidFill>
                  <a:srgbClr val="C00000"/>
                </a:solidFill>
              </a:rPr>
              <a:t>TASK 2 </a:t>
            </a:r>
            <a:r>
              <a:rPr lang="en-GB" dirty="0"/>
              <a:t>– </a:t>
            </a:r>
            <a:r>
              <a:rPr lang="en-IE" dirty="0">
                <a:ea typeface="ＭＳ Ｐゴシック" pitchFamily="-110" charset="-128"/>
              </a:rPr>
              <a:t>Render it more suitable for </a:t>
            </a:r>
            <a:r>
              <a:rPr lang="en-IE" dirty="0" smtClean="0">
                <a:ea typeface="ＭＳ Ｐゴシック" pitchFamily="-110" charset="-128"/>
              </a:rPr>
              <a:t>  autonomous </a:t>
            </a:r>
            <a:r>
              <a:rPr lang="en-IE" dirty="0">
                <a:ea typeface="ＭＳ Ｐゴシック" pitchFamily="-110" charset="-128"/>
              </a:rPr>
              <a:t>machine perception</a:t>
            </a:r>
            <a:r>
              <a:rPr lang="en-GB" dirty="0"/>
              <a:t> </a:t>
            </a:r>
            <a:endParaRPr lang="en-US" dirty="0"/>
          </a:p>
        </p:txBody>
      </p:sp>
      <p:sp>
        <p:nvSpPr>
          <p:cNvPr id="3" name="Content Placeholder 2"/>
          <p:cNvSpPr>
            <a:spLocks noGrp="1"/>
          </p:cNvSpPr>
          <p:nvPr>
            <p:ph sz="quarter" idx="13"/>
          </p:nvPr>
        </p:nvSpPr>
        <p:spPr>
          <a:xfrm>
            <a:off x="913774" y="1596177"/>
            <a:ext cx="3709741" cy="3424107"/>
          </a:xfrm>
        </p:spPr>
        <p:txBody>
          <a:bodyPr>
            <a:normAutofit/>
          </a:bodyPr>
          <a:lstStyle/>
          <a:p>
            <a:r>
              <a:rPr lang="en-US" sz="2400" cap="none" dirty="0"/>
              <a:t>Removing detail from an image – to measure the necessary object and remove unnecessary details.</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8214" y="1596177"/>
            <a:ext cx="7184273" cy="4143375"/>
          </a:xfrm>
          <a:prstGeom prst="rect">
            <a:avLst/>
          </a:prstGeom>
        </p:spPr>
      </p:pic>
    </p:spTree>
    <p:extLst>
      <p:ext uri="{BB962C8B-B14F-4D97-AF65-F5344CB8AC3E}">
        <p14:creationId xmlns:p14="http://schemas.microsoft.com/office/powerpoint/2010/main" val="3858897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997" y="0"/>
            <a:ext cx="10364451" cy="1596177"/>
          </a:xfrm>
        </p:spPr>
        <p:txBody>
          <a:bodyPr/>
          <a:lstStyle/>
          <a:p>
            <a:r>
              <a:rPr lang="en-IE" dirty="0" smtClean="0"/>
              <a:t>History of Digital Image Processing</a:t>
            </a:r>
            <a:endParaRPr lang="en-US" dirty="0"/>
          </a:p>
        </p:txBody>
      </p:sp>
      <p:sp>
        <p:nvSpPr>
          <p:cNvPr id="3" name="Content Placeholder 2"/>
          <p:cNvSpPr>
            <a:spLocks noGrp="1"/>
          </p:cNvSpPr>
          <p:nvPr>
            <p:ph sz="quarter" idx="4294967295"/>
          </p:nvPr>
        </p:nvSpPr>
        <p:spPr>
          <a:xfrm>
            <a:off x="1146220" y="1619990"/>
            <a:ext cx="10132006" cy="4536969"/>
          </a:xfrm>
          <a:prstGeom prst="rect">
            <a:avLst/>
          </a:prstGeom>
        </p:spPr>
        <p:txBody>
          <a:bodyPr>
            <a:normAutofit/>
          </a:bodyPr>
          <a:lstStyle/>
          <a:p>
            <a:pPr marL="0" indent="0"/>
            <a:r>
              <a:rPr lang="en-IE" sz="2400" b="1" cap="none" dirty="0" smtClean="0"/>
              <a:t>Early 1920s: </a:t>
            </a:r>
            <a:r>
              <a:rPr lang="en-IE" sz="2400" cap="none" dirty="0" smtClean="0"/>
              <a:t>One of the first applications of digital imaging was in the news-</a:t>
            </a:r>
            <a:br>
              <a:rPr lang="en-IE" sz="2400" cap="none" dirty="0" smtClean="0"/>
            </a:br>
            <a:r>
              <a:rPr lang="en-IE" sz="2400" cap="none" dirty="0" smtClean="0"/>
              <a:t>paper industry</a:t>
            </a:r>
          </a:p>
          <a:p>
            <a:pPr lvl="1"/>
            <a:r>
              <a:rPr lang="en-IE" sz="2000" cap="none" dirty="0" smtClean="0">
                <a:ea typeface="ＭＳ Ｐゴシック" pitchFamily="-110" charset="-128"/>
              </a:rPr>
              <a:t>The </a:t>
            </a:r>
            <a:r>
              <a:rPr lang="en-IE" sz="2000" cap="none" dirty="0" err="1">
                <a:ea typeface="ＭＳ Ｐゴシック" pitchFamily="-110" charset="-128"/>
              </a:rPr>
              <a:t>B</a:t>
            </a:r>
            <a:r>
              <a:rPr lang="en-IE" sz="2000" cap="none" dirty="0" err="1" smtClean="0">
                <a:ea typeface="ＭＳ Ｐゴシック" pitchFamily="-110" charset="-128"/>
              </a:rPr>
              <a:t>artlane</a:t>
            </a:r>
            <a:r>
              <a:rPr lang="en-IE" sz="2000" cap="none" dirty="0" smtClean="0">
                <a:ea typeface="ＭＳ Ｐゴシック" pitchFamily="-110" charset="-128"/>
              </a:rPr>
              <a:t> cable picture transmission service</a:t>
            </a:r>
          </a:p>
          <a:p>
            <a:pPr lvl="1"/>
            <a:r>
              <a:rPr lang="en-IE" sz="2000" cap="none" dirty="0" smtClean="0">
                <a:ea typeface="ＭＳ Ｐゴシック" pitchFamily="-110" charset="-128"/>
              </a:rPr>
              <a:t>Images were transferred by submarine cable between London and </a:t>
            </a:r>
            <a:r>
              <a:rPr lang="en-IE" sz="2000" cap="none" dirty="0">
                <a:ea typeface="ＭＳ Ｐゴシック" pitchFamily="-110" charset="-128"/>
              </a:rPr>
              <a:t>N</a:t>
            </a:r>
            <a:r>
              <a:rPr lang="en-IE" sz="2000" cap="none" dirty="0" smtClean="0">
                <a:ea typeface="ＭＳ Ｐゴシック" pitchFamily="-110" charset="-128"/>
              </a:rPr>
              <a:t>ew York</a:t>
            </a:r>
          </a:p>
          <a:p>
            <a:pPr lvl="1"/>
            <a:r>
              <a:rPr lang="en-IE" sz="2000" cap="none" dirty="0" smtClean="0">
                <a:ea typeface="ＭＳ Ｐゴシック" pitchFamily="-110" charset="-128"/>
              </a:rPr>
              <a:t>Pictures were coded for cable transfer and reconstructed at the receiving end on a telegraph printer</a:t>
            </a:r>
          </a:p>
          <a:p>
            <a:endParaRPr lang="en-US" sz="2400" cap="none" dirty="0"/>
          </a:p>
        </p:txBody>
      </p:sp>
      <p:grpSp>
        <p:nvGrpSpPr>
          <p:cNvPr id="4" name="Group 26"/>
          <p:cNvGrpSpPr>
            <a:grpSpLocks/>
          </p:cNvGrpSpPr>
          <p:nvPr/>
        </p:nvGrpSpPr>
        <p:grpSpPr bwMode="auto">
          <a:xfrm>
            <a:off x="8572500" y="3916477"/>
            <a:ext cx="3353649" cy="2772758"/>
            <a:chOff x="3897" y="1233"/>
            <a:chExt cx="1426" cy="1179"/>
          </a:xfrm>
        </p:grpSpPr>
        <p:graphicFrame>
          <p:nvGraphicFramePr>
            <p:cNvPr id="5" name="Object 2"/>
            <p:cNvGraphicFramePr>
              <a:graphicFrameLocks noChangeAspect="1"/>
            </p:cNvGraphicFramePr>
            <p:nvPr/>
          </p:nvGraphicFramePr>
          <p:xfrm>
            <a:off x="3945" y="1248"/>
            <a:ext cx="1378" cy="921"/>
          </p:xfrm>
          <a:graphic>
            <a:graphicData uri="http://schemas.openxmlformats.org/presentationml/2006/ole">
              <mc:AlternateContent xmlns:mc="http://schemas.openxmlformats.org/markup-compatibility/2006">
                <mc:Choice xmlns:v="urn:schemas-microsoft-com:vml" Requires="v">
                  <p:oleObj spid="_x0000_s1042" name="CorelPhotoPaint.Image.8" r:id="rId3" imgW="4929524" imgH="1463167" progId="">
                    <p:embed/>
                  </p:oleObj>
                </mc:Choice>
                <mc:Fallback>
                  <p:oleObj name="CorelPhotoPaint.Image.8" r:id="rId3" imgW="4929524" imgH="146316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5634"/>
                        <a:stretch>
                          <a:fillRect/>
                        </a:stretch>
                      </p:blipFill>
                      <p:spPr bwMode="auto">
                        <a:xfrm>
                          <a:off x="3945" y="1248"/>
                          <a:ext cx="1378"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8"/>
            <p:cNvSpPr txBox="1">
              <a:spLocks noChangeArrowheads="1"/>
            </p:cNvSpPr>
            <p:nvPr/>
          </p:nvSpPr>
          <p:spPr bwMode="auto">
            <a:xfrm>
              <a:off x="3963" y="2162"/>
              <a:ext cx="1231" cy="233"/>
            </a:xfrm>
            <a:prstGeom prst="rect">
              <a:avLst/>
            </a:prstGeom>
            <a:noFill/>
            <a:ln w="12700">
              <a:noFill/>
              <a:miter lim="800000"/>
              <a:headEnd/>
              <a:tailEnd/>
            </a:ln>
          </p:spPr>
          <p:txBody>
            <a:bodyPr wrap="none">
              <a:spAutoFit/>
            </a:bodyPr>
            <a:lstStyle/>
            <a:p>
              <a:r>
                <a:rPr lang="en-IE" dirty="0"/>
                <a:t>Early digital image</a:t>
              </a:r>
              <a:endParaRPr lang="en-US" dirty="0"/>
            </a:p>
          </p:txBody>
        </p:sp>
        <p:grpSp>
          <p:nvGrpSpPr>
            <p:cNvPr id="7" name="Group 25"/>
            <p:cNvGrpSpPr>
              <a:grpSpLocks/>
            </p:cNvGrpSpPr>
            <p:nvPr/>
          </p:nvGrpSpPr>
          <p:grpSpPr bwMode="auto">
            <a:xfrm>
              <a:off x="3897" y="1233"/>
              <a:ext cx="1423" cy="1179"/>
              <a:chOff x="3897" y="1233"/>
              <a:chExt cx="1423" cy="1179"/>
            </a:xfrm>
          </p:grpSpPr>
          <p:sp>
            <p:nvSpPr>
              <p:cNvPr id="8" name="Rectangle 23"/>
              <p:cNvSpPr>
                <a:spLocks noChangeArrowheads="1"/>
              </p:cNvSpPr>
              <p:nvPr/>
            </p:nvSpPr>
            <p:spPr bwMode="auto">
              <a:xfrm>
                <a:off x="3897" y="1233"/>
                <a:ext cx="1422" cy="927"/>
              </a:xfrm>
              <a:prstGeom prst="rect">
                <a:avLst/>
              </a:prstGeom>
              <a:noFill/>
              <a:ln w="12700">
                <a:solidFill>
                  <a:schemeClr val="tx1"/>
                </a:solidFill>
                <a:miter lim="800000"/>
                <a:headEnd/>
                <a:tailEnd/>
              </a:ln>
            </p:spPr>
            <p:txBody>
              <a:bodyPr wrap="none" anchor="ctr"/>
              <a:lstStyle/>
              <a:p>
                <a:endParaRPr lang="en-GB"/>
              </a:p>
            </p:txBody>
          </p:sp>
          <p:sp>
            <p:nvSpPr>
              <p:cNvPr id="9" name="Rectangle 24"/>
              <p:cNvSpPr>
                <a:spLocks noChangeArrowheads="1"/>
              </p:cNvSpPr>
              <p:nvPr/>
            </p:nvSpPr>
            <p:spPr bwMode="auto">
              <a:xfrm>
                <a:off x="3898" y="2160"/>
                <a:ext cx="1422" cy="252"/>
              </a:xfrm>
              <a:prstGeom prst="rect">
                <a:avLst/>
              </a:prstGeom>
              <a:noFill/>
              <a:ln w="12700">
                <a:solidFill>
                  <a:schemeClr val="tx1"/>
                </a:solidFill>
                <a:miter lim="800000"/>
                <a:headEnd/>
                <a:tailEnd/>
              </a:ln>
            </p:spPr>
            <p:txBody>
              <a:bodyPr wrap="none" anchor="ctr"/>
              <a:lstStyle/>
              <a:p>
                <a:endParaRPr lang="en-GB"/>
              </a:p>
            </p:txBody>
          </p:sp>
        </p:grpSp>
      </p:grpSp>
    </p:spTree>
    <p:extLst>
      <p:ext uri="{BB962C8B-B14F-4D97-AF65-F5344CB8AC3E}">
        <p14:creationId xmlns:p14="http://schemas.microsoft.com/office/powerpoint/2010/main" val="427057292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147</TotalTime>
  <Words>1701</Words>
  <Application>Microsoft Office PowerPoint</Application>
  <PresentationFormat>Widescreen</PresentationFormat>
  <Paragraphs>365</Paragraphs>
  <Slides>67</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4" baseType="lpstr">
      <vt:lpstr>ＭＳ Ｐゴシック</vt:lpstr>
      <vt:lpstr>Arial</vt:lpstr>
      <vt:lpstr>Calibri</vt:lpstr>
      <vt:lpstr>Times New Roman</vt:lpstr>
      <vt:lpstr>Tw Cen MT</vt:lpstr>
      <vt:lpstr>Droplet</vt:lpstr>
      <vt:lpstr>CorelPhotoPaint.Image.8</vt:lpstr>
      <vt:lpstr>Image processing </vt:lpstr>
      <vt:lpstr>definition</vt:lpstr>
      <vt:lpstr>Digital image processing</vt:lpstr>
      <vt:lpstr>TASK 1 - Improvement of pictorial information for human interpretation</vt:lpstr>
      <vt:lpstr>TASK 1 - Improvement of pictorial information for human interpretation</vt:lpstr>
      <vt:lpstr>TASK 1 - Improvement of pictorial information for human interpretation</vt:lpstr>
      <vt:lpstr>TASK 2 – Render it more suitable for   autonomous machine perception </vt:lpstr>
      <vt:lpstr>TASK 2 – Render it more suitable for   autonomous machine perception </vt:lpstr>
      <vt:lpstr>History of Digital Image Processing</vt:lpstr>
      <vt:lpstr>History of Digital Image Processing (cont.)</vt:lpstr>
      <vt:lpstr>History of Digital Image Processing (cont.)</vt:lpstr>
      <vt:lpstr>History of Digital Image Processing (cont.)</vt:lpstr>
      <vt:lpstr>History of Digital Image Processing (cont.)</vt:lpstr>
      <vt:lpstr>Examples :- Image Enhancement</vt:lpstr>
      <vt:lpstr>Examples :-  The Hubble Telescope</vt:lpstr>
      <vt:lpstr>Examples:-  Artistic Effects</vt:lpstr>
      <vt:lpstr>Examples:- Medical</vt:lpstr>
      <vt:lpstr>Examples:- GIS</vt:lpstr>
      <vt:lpstr>Examples:- Industrial Inspection</vt:lpstr>
      <vt:lpstr>Examples:- PCB Inspection</vt:lpstr>
      <vt:lpstr>Examples:- Law Enforcement</vt:lpstr>
      <vt:lpstr>Examples:- Human Computer Interaction (HCI)</vt:lpstr>
      <vt:lpstr>Key Stages in Digital Image Processing</vt:lpstr>
      <vt:lpstr>Key Stages in Digital Image Processing: Image Acquisition</vt:lpstr>
      <vt:lpstr>Key Stages in Digital Image Processing: Image Enhancement</vt:lpstr>
      <vt:lpstr>Key Stages in Digital Image Processing: Image Restoration</vt:lpstr>
      <vt:lpstr>Key Stages in Digital Image Processing: Morphological Processing</vt:lpstr>
      <vt:lpstr>Key Stages in Digital Image Processing: Segmentation</vt:lpstr>
      <vt:lpstr>Key Stages in Digital Image Processing: Object Recognition</vt:lpstr>
      <vt:lpstr>Key Stages in Digital Image Processing: Representation &amp; Description</vt:lpstr>
      <vt:lpstr>Key Stages in Digital Image Processing: Image Compression</vt:lpstr>
      <vt:lpstr>Key Stages in Digital Image Processing: Colour Image Processing</vt:lpstr>
      <vt:lpstr>Computer vision</vt:lpstr>
      <vt:lpstr>What is Computer Vision?</vt:lpstr>
      <vt:lpstr>Computer Vision, Also Known As ...</vt:lpstr>
      <vt:lpstr>Some Related Disciplines</vt:lpstr>
      <vt:lpstr>Image Processing</vt:lpstr>
      <vt:lpstr>Image Processing (cont’d)</vt:lpstr>
      <vt:lpstr>Computer Graphics</vt:lpstr>
      <vt:lpstr>Computer Vision</vt:lpstr>
      <vt:lpstr>Robotic Vision</vt:lpstr>
      <vt:lpstr>Pattern Recognition</vt:lpstr>
      <vt:lpstr>Artificial Intelligence</vt:lpstr>
      <vt:lpstr>Why is Computer Vision Difficult?</vt:lpstr>
      <vt:lpstr>Practical Considerations</vt:lpstr>
      <vt:lpstr>An Industrial Computer Vision System</vt:lpstr>
      <vt:lpstr>The Three Processing Levels</vt:lpstr>
      <vt:lpstr>The Three Processing Levels (cont’d)</vt:lpstr>
      <vt:lpstr>The Three Processing Levels (cont’d)</vt:lpstr>
      <vt:lpstr>Recognition Cues</vt:lpstr>
      <vt:lpstr>Recognition Cues (cont’d)</vt:lpstr>
      <vt:lpstr>The role of color</vt:lpstr>
      <vt:lpstr>The role of texture</vt:lpstr>
      <vt:lpstr>The role of shape</vt:lpstr>
      <vt:lpstr>The role of grouping</vt:lpstr>
      <vt:lpstr>Computer Vision Applications</vt:lpstr>
      <vt:lpstr>Character Recognition</vt:lpstr>
      <vt:lpstr>Document Handling</vt:lpstr>
      <vt:lpstr>Signature Verification</vt:lpstr>
      <vt:lpstr>Biometrics</vt:lpstr>
      <vt:lpstr>Fingerprint Identification</vt:lpstr>
      <vt:lpstr>Indexing into Databases</vt:lpstr>
      <vt:lpstr>Traffic Monitoring</vt:lpstr>
      <vt:lpstr>Face Detection</vt:lpstr>
      <vt:lpstr>Facial Expression Recognition</vt:lpstr>
      <vt:lpstr>Human Activity Recognition</vt:lpstr>
      <vt:lpstr>Morphing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dc:title>
  <dc:creator>Erma</dc:creator>
  <cp:lastModifiedBy>Erma</cp:lastModifiedBy>
  <cp:revision>21</cp:revision>
  <dcterms:created xsi:type="dcterms:W3CDTF">2016-03-28T05:49:56Z</dcterms:created>
  <dcterms:modified xsi:type="dcterms:W3CDTF">2016-03-31T01:37:20Z</dcterms:modified>
</cp:coreProperties>
</file>